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handoutMasterIdLst>
    <p:handoutMasterId r:id="rId53"/>
  </p:handoutMasterIdLst>
  <p:sldIdLst>
    <p:sldId id="256" r:id="rId3"/>
    <p:sldId id="443" r:id="rId4"/>
    <p:sldId id="460" r:id="rId5"/>
    <p:sldId id="444" r:id="rId6"/>
    <p:sldId id="448" r:id="rId7"/>
    <p:sldId id="463" r:id="rId8"/>
    <p:sldId id="451" r:id="rId9"/>
    <p:sldId id="464" r:id="rId10"/>
    <p:sldId id="483" r:id="rId11"/>
    <p:sldId id="484" r:id="rId12"/>
    <p:sldId id="446" r:id="rId13"/>
    <p:sldId id="447" r:id="rId14"/>
    <p:sldId id="450" r:id="rId15"/>
    <p:sldId id="449" r:id="rId16"/>
    <p:sldId id="485" r:id="rId17"/>
    <p:sldId id="465" r:id="rId18"/>
    <p:sldId id="466" r:id="rId19"/>
    <p:sldId id="486" r:id="rId20"/>
    <p:sldId id="487" r:id="rId21"/>
    <p:sldId id="467" r:id="rId22"/>
    <p:sldId id="489" r:id="rId23"/>
    <p:sldId id="452" r:id="rId24"/>
    <p:sldId id="490" r:id="rId25"/>
    <p:sldId id="455" r:id="rId26"/>
    <p:sldId id="488" r:id="rId27"/>
    <p:sldId id="468" r:id="rId28"/>
    <p:sldId id="469" r:id="rId29"/>
    <p:sldId id="470" r:id="rId30"/>
    <p:sldId id="471" r:id="rId31"/>
    <p:sldId id="473" r:id="rId32"/>
    <p:sldId id="472" r:id="rId33"/>
    <p:sldId id="474" r:id="rId34"/>
    <p:sldId id="482" r:id="rId35"/>
    <p:sldId id="481" r:id="rId36"/>
    <p:sldId id="475" r:id="rId37"/>
    <p:sldId id="476" r:id="rId38"/>
    <p:sldId id="480" r:id="rId39"/>
    <p:sldId id="479" r:id="rId40"/>
    <p:sldId id="454" r:id="rId41"/>
    <p:sldId id="477" r:id="rId42"/>
    <p:sldId id="478" r:id="rId43"/>
    <p:sldId id="453" r:id="rId44"/>
    <p:sldId id="491" r:id="rId45"/>
    <p:sldId id="456" r:id="rId46"/>
    <p:sldId id="492" r:id="rId47"/>
    <p:sldId id="493" r:id="rId48"/>
    <p:sldId id="457" r:id="rId49"/>
    <p:sldId id="462" r:id="rId50"/>
    <p:sldId id="45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570C4C-5EF2-89FA-61E0-098231B73508}" v="3" dt="2024-11-06T22:24:44.165"/>
    <p1510:client id="{F9F6CAD0-C11C-401B-A835-CF440CB07A04}" v="1299" dt="2024-11-06T14:50:00.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91087-A7C4-4153-9349-0DE5ED72DF8A}"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US"/>
        </a:p>
      </dgm:t>
    </dgm:pt>
    <dgm:pt modelId="{B1109FF4-ABC7-472A-86B0-ED797C6ABB84}">
      <dgm:prSet phldrT="[Text]" phldr="0"/>
      <dgm:spPr/>
      <dgm:t>
        <a:bodyPr/>
        <a:lstStyle/>
        <a:p>
          <a:pPr rtl="0"/>
          <a:r>
            <a:rPr lang="en-US" b="1">
              <a:latin typeface="Calibri Light" panose="020F0302020204030204"/>
            </a:rPr>
            <a:t>Identify Funding</a:t>
          </a:r>
          <a:endParaRPr lang="en-US" b="1"/>
        </a:p>
      </dgm:t>
    </dgm:pt>
    <dgm:pt modelId="{23B2B94B-9C87-416A-B156-B8FA71517DF2}" type="parTrans" cxnId="{13F32EFF-1328-4690-B570-35CA14AF8B69}">
      <dgm:prSet/>
      <dgm:spPr/>
      <dgm:t>
        <a:bodyPr/>
        <a:lstStyle/>
        <a:p>
          <a:endParaRPr lang="en-US"/>
        </a:p>
      </dgm:t>
    </dgm:pt>
    <dgm:pt modelId="{2E9F41F2-F0B7-45BA-BD52-D93C71EEDAF5}" type="sibTrans" cxnId="{13F32EFF-1328-4690-B570-35CA14AF8B69}">
      <dgm:prSet/>
      <dgm:spPr/>
      <dgm:t>
        <a:bodyPr/>
        <a:lstStyle/>
        <a:p>
          <a:endParaRPr lang="en-US"/>
        </a:p>
      </dgm:t>
    </dgm:pt>
    <dgm:pt modelId="{72D9DCA8-8BBB-4D35-B8C2-230C4EA96DAE}">
      <dgm:prSet phldrT="[Text]" phldr="0"/>
      <dgm:spPr/>
      <dgm:t>
        <a:bodyPr/>
        <a:lstStyle/>
        <a:p>
          <a:pPr rtl="0"/>
          <a:r>
            <a:rPr lang="en-US" b="1">
              <a:latin typeface="Calibri Light" panose="020F0302020204030204"/>
            </a:rPr>
            <a:t>Proposal Development</a:t>
          </a:r>
          <a:endParaRPr lang="en-US" b="1"/>
        </a:p>
      </dgm:t>
    </dgm:pt>
    <dgm:pt modelId="{B0566A07-F1B2-4FFB-B8A7-6BF9BDDA4FCD}" type="parTrans" cxnId="{4C487087-F15B-421F-A563-63D8E8550D6C}">
      <dgm:prSet/>
      <dgm:spPr/>
      <dgm:t>
        <a:bodyPr/>
        <a:lstStyle/>
        <a:p>
          <a:endParaRPr lang="en-US"/>
        </a:p>
      </dgm:t>
    </dgm:pt>
    <dgm:pt modelId="{3E155356-BA3B-428E-BE2C-10EF58209ACF}" type="sibTrans" cxnId="{4C487087-F15B-421F-A563-63D8E8550D6C}">
      <dgm:prSet/>
      <dgm:spPr/>
      <dgm:t>
        <a:bodyPr/>
        <a:lstStyle/>
        <a:p>
          <a:endParaRPr lang="en-US"/>
        </a:p>
      </dgm:t>
    </dgm:pt>
    <dgm:pt modelId="{C10852F7-84B3-4ADD-A6F2-8B9BC24F8130}">
      <dgm:prSet phldrT="[Text]" phldr="0"/>
      <dgm:spPr/>
      <dgm:t>
        <a:bodyPr/>
        <a:lstStyle/>
        <a:p>
          <a:pPr rtl="0"/>
          <a:r>
            <a:rPr lang="en-US" b="1">
              <a:latin typeface="Calibri Light" panose="020F0302020204030204"/>
            </a:rPr>
            <a:t>Proposal Submission</a:t>
          </a:r>
          <a:endParaRPr lang="en-US" b="1"/>
        </a:p>
      </dgm:t>
    </dgm:pt>
    <dgm:pt modelId="{9B1787CA-D210-42D9-BB97-1EB89F7BB359}" type="parTrans" cxnId="{D2FD7DE8-2708-412F-84BA-28C0FF5A3D8B}">
      <dgm:prSet/>
      <dgm:spPr/>
      <dgm:t>
        <a:bodyPr/>
        <a:lstStyle/>
        <a:p>
          <a:endParaRPr lang="en-US"/>
        </a:p>
      </dgm:t>
    </dgm:pt>
    <dgm:pt modelId="{E500E281-B7D9-410E-B010-4808A39C362B}" type="sibTrans" cxnId="{D2FD7DE8-2708-412F-84BA-28C0FF5A3D8B}">
      <dgm:prSet/>
      <dgm:spPr/>
      <dgm:t>
        <a:bodyPr/>
        <a:lstStyle/>
        <a:p>
          <a:endParaRPr lang="en-US"/>
        </a:p>
      </dgm:t>
    </dgm:pt>
    <dgm:pt modelId="{1FDFCAAD-A075-4063-BCDA-0BC1BB55E815}">
      <dgm:prSet phldrT="[Text]" phldr="0"/>
      <dgm:spPr/>
      <dgm:t>
        <a:bodyPr/>
        <a:lstStyle/>
        <a:p>
          <a:pPr rtl="0"/>
          <a:r>
            <a:rPr lang="en-US" i="1">
              <a:latin typeface="Calibri Light" panose="020F0302020204030204"/>
            </a:rPr>
            <a:t>Award Acceptance &amp; Setup</a:t>
          </a:r>
          <a:endParaRPr lang="en-US" i="1"/>
        </a:p>
      </dgm:t>
    </dgm:pt>
    <dgm:pt modelId="{3B4F5950-4746-499B-B776-13848BC5CA2C}" type="parTrans" cxnId="{31A869F6-5FC8-45BB-9FF6-47A648CE7D34}">
      <dgm:prSet/>
      <dgm:spPr/>
      <dgm:t>
        <a:bodyPr/>
        <a:lstStyle/>
        <a:p>
          <a:endParaRPr lang="en-US"/>
        </a:p>
      </dgm:t>
    </dgm:pt>
    <dgm:pt modelId="{EB884322-E4E9-41E2-A31A-37E788B263E9}" type="sibTrans" cxnId="{31A869F6-5FC8-45BB-9FF6-47A648CE7D34}">
      <dgm:prSet/>
      <dgm:spPr/>
      <dgm:t>
        <a:bodyPr/>
        <a:lstStyle/>
        <a:p>
          <a:endParaRPr lang="en-US"/>
        </a:p>
      </dgm:t>
    </dgm:pt>
    <dgm:pt modelId="{0EEA8CB6-7A7F-473C-9417-84E9B0EBEE29}">
      <dgm:prSet phldrT="[Text]" phldr="0"/>
      <dgm:spPr/>
      <dgm:t>
        <a:bodyPr/>
        <a:lstStyle/>
        <a:p>
          <a:pPr rtl="0"/>
          <a:r>
            <a:rPr lang="en-US" i="1">
              <a:latin typeface="Calibri Light" panose="020F0302020204030204"/>
            </a:rPr>
            <a:t>Award Management</a:t>
          </a:r>
          <a:endParaRPr lang="en-US" i="1"/>
        </a:p>
      </dgm:t>
    </dgm:pt>
    <dgm:pt modelId="{2722CF31-97B3-4EFD-81F8-C78B0138313B}" type="parTrans" cxnId="{DFA6BFAF-7989-499E-ABEB-165E96EF04A4}">
      <dgm:prSet/>
      <dgm:spPr/>
      <dgm:t>
        <a:bodyPr/>
        <a:lstStyle/>
        <a:p>
          <a:endParaRPr lang="en-US"/>
        </a:p>
      </dgm:t>
    </dgm:pt>
    <dgm:pt modelId="{FAE99298-E2FC-4FE6-BA39-BA2BBA38AD56}" type="sibTrans" cxnId="{DFA6BFAF-7989-499E-ABEB-165E96EF04A4}">
      <dgm:prSet/>
      <dgm:spPr/>
      <dgm:t>
        <a:bodyPr/>
        <a:lstStyle/>
        <a:p>
          <a:endParaRPr lang="en-US"/>
        </a:p>
      </dgm:t>
    </dgm:pt>
    <dgm:pt modelId="{53C9648D-3F5A-458E-85B8-3CB34AE9F0E7}">
      <dgm:prSet phldr="0"/>
      <dgm:spPr/>
      <dgm:t>
        <a:bodyPr/>
        <a:lstStyle/>
        <a:p>
          <a:pPr rtl="0"/>
          <a:r>
            <a:rPr lang="en-US" i="1">
              <a:latin typeface="Calibri Light" panose="020F0302020204030204"/>
            </a:rPr>
            <a:t>Award Closeout</a:t>
          </a:r>
        </a:p>
      </dgm:t>
    </dgm:pt>
    <dgm:pt modelId="{78A1F4DE-BA57-4949-84F1-BE2BAF3B7574}" type="parTrans" cxnId="{CBD781AC-B0D0-4F89-8E0D-C37337FCB8C3}">
      <dgm:prSet/>
      <dgm:spPr/>
    </dgm:pt>
    <dgm:pt modelId="{7D6DC679-FACD-43DE-93CA-464820BFE4F0}" type="sibTrans" cxnId="{CBD781AC-B0D0-4F89-8E0D-C37337FCB8C3}">
      <dgm:prSet/>
      <dgm:spPr/>
    </dgm:pt>
    <dgm:pt modelId="{798ACA5E-F6F2-4B7C-887D-862CE0405905}" type="pres">
      <dgm:prSet presAssocID="{46191087-A7C4-4153-9349-0DE5ED72DF8A}" presName="Name0" presStyleCnt="0">
        <dgm:presLayoutVars>
          <dgm:dir/>
          <dgm:resizeHandles val="exact"/>
        </dgm:presLayoutVars>
      </dgm:prSet>
      <dgm:spPr/>
    </dgm:pt>
    <dgm:pt modelId="{3DE772C8-57F9-4A2E-AB8D-C81E4B544720}" type="pres">
      <dgm:prSet presAssocID="{46191087-A7C4-4153-9349-0DE5ED72DF8A}" presName="cycle" presStyleCnt="0"/>
      <dgm:spPr/>
    </dgm:pt>
    <dgm:pt modelId="{39B94EBF-BD4B-4BBB-A706-E1F3B734D7E7}" type="pres">
      <dgm:prSet presAssocID="{B1109FF4-ABC7-472A-86B0-ED797C6ABB84}" presName="nodeFirstNode" presStyleLbl="node1" presStyleIdx="0" presStyleCnt="6">
        <dgm:presLayoutVars>
          <dgm:bulletEnabled val="1"/>
        </dgm:presLayoutVars>
      </dgm:prSet>
      <dgm:spPr/>
    </dgm:pt>
    <dgm:pt modelId="{B094A706-73F1-46C7-A56A-2CC2E70D2A07}" type="pres">
      <dgm:prSet presAssocID="{2E9F41F2-F0B7-45BA-BD52-D93C71EEDAF5}" presName="sibTransFirstNode" presStyleLbl="bgShp" presStyleIdx="0" presStyleCnt="1"/>
      <dgm:spPr/>
    </dgm:pt>
    <dgm:pt modelId="{63FD130C-FA71-4B6F-B5C7-533828826F64}" type="pres">
      <dgm:prSet presAssocID="{72D9DCA8-8BBB-4D35-B8C2-230C4EA96DAE}" presName="nodeFollowingNodes" presStyleLbl="node1" presStyleIdx="1" presStyleCnt="6">
        <dgm:presLayoutVars>
          <dgm:bulletEnabled val="1"/>
        </dgm:presLayoutVars>
      </dgm:prSet>
      <dgm:spPr/>
    </dgm:pt>
    <dgm:pt modelId="{E19FAA13-6A8C-4862-B27F-42AC9EE7DF29}" type="pres">
      <dgm:prSet presAssocID="{C10852F7-84B3-4ADD-A6F2-8B9BC24F8130}" presName="nodeFollowingNodes" presStyleLbl="node1" presStyleIdx="2" presStyleCnt="6">
        <dgm:presLayoutVars>
          <dgm:bulletEnabled val="1"/>
        </dgm:presLayoutVars>
      </dgm:prSet>
      <dgm:spPr/>
    </dgm:pt>
    <dgm:pt modelId="{B5FB7584-9FD1-4847-9B1C-7F11CA7211EA}" type="pres">
      <dgm:prSet presAssocID="{1FDFCAAD-A075-4063-BCDA-0BC1BB55E815}" presName="nodeFollowingNodes" presStyleLbl="node1" presStyleIdx="3" presStyleCnt="6">
        <dgm:presLayoutVars>
          <dgm:bulletEnabled val="1"/>
        </dgm:presLayoutVars>
      </dgm:prSet>
      <dgm:spPr/>
    </dgm:pt>
    <dgm:pt modelId="{2064C0C7-B3CF-4670-9C52-CC105062EADA}" type="pres">
      <dgm:prSet presAssocID="{0EEA8CB6-7A7F-473C-9417-84E9B0EBEE29}" presName="nodeFollowingNodes" presStyleLbl="node1" presStyleIdx="4" presStyleCnt="6">
        <dgm:presLayoutVars>
          <dgm:bulletEnabled val="1"/>
        </dgm:presLayoutVars>
      </dgm:prSet>
      <dgm:spPr/>
    </dgm:pt>
    <dgm:pt modelId="{30FDF5F1-7858-4AC1-862D-4FF5754C160E}" type="pres">
      <dgm:prSet presAssocID="{53C9648D-3F5A-458E-85B8-3CB34AE9F0E7}" presName="nodeFollowingNodes" presStyleLbl="node1" presStyleIdx="5" presStyleCnt="6">
        <dgm:presLayoutVars>
          <dgm:bulletEnabled val="1"/>
        </dgm:presLayoutVars>
      </dgm:prSet>
      <dgm:spPr/>
    </dgm:pt>
  </dgm:ptLst>
  <dgm:cxnLst>
    <dgm:cxn modelId="{C9EE8F02-3B97-4D09-B2B0-3AEB6C40F337}" type="presOf" srcId="{B1109FF4-ABC7-472A-86B0-ED797C6ABB84}" destId="{39B94EBF-BD4B-4BBB-A706-E1F3B734D7E7}" srcOrd="0" destOrd="0" presId="urn:microsoft.com/office/officeart/2005/8/layout/cycle3"/>
    <dgm:cxn modelId="{586D2B26-8B91-4857-86CB-A697F1359B2D}" type="presOf" srcId="{53C9648D-3F5A-458E-85B8-3CB34AE9F0E7}" destId="{30FDF5F1-7858-4AC1-862D-4FF5754C160E}" srcOrd="0" destOrd="0" presId="urn:microsoft.com/office/officeart/2005/8/layout/cycle3"/>
    <dgm:cxn modelId="{3BAACB2C-3DB6-460C-9773-5EEDC9D5AD42}" type="presOf" srcId="{0EEA8CB6-7A7F-473C-9417-84E9B0EBEE29}" destId="{2064C0C7-B3CF-4670-9C52-CC105062EADA}" srcOrd="0" destOrd="0" presId="urn:microsoft.com/office/officeart/2005/8/layout/cycle3"/>
    <dgm:cxn modelId="{063B4D33-D08C-4C41-A302-3F1D260F5F06}" type="presOf" srcId="{2E9F41F2-F0B7-45BA-BD52-D93C71EEDAF5}" destId="{B094A706-73F1-46C7-A56A-2CC2E70D2A07}" srcOrd="0" destOrd="0" presId="urn:microsoft.com/office/officeart/2005/8/layout/cycle3"/>
    <dgm:cxn modelId="{4C487087-F15B-421F-A563-63D8E8550D6C}" srcId="{46191087-A7C4-4153-9349-0DE5ED72DF8A}" destId="{72D9DCA8-8BBB-4D35-B8C2-230C4EA96DAE}" srcOrd="1" destOrd="0" parTransId="{B0566A07-F1B2-4FFB-B8A7-6BF9BDDA4FCD}" sibTransId="{3E155356-BA3B-428E-BE2C-10EF58209ACF}"/>
    <dgm:cxn modelId="{6453E588-B54C-40FF-850D-E3726AE6F7B4}" type="presOf" srcId="{C10852F7-84B3-4ADD-A6F2-8B9BC24F8130}" destId="{E19FAA13-6A8C-4862-B27F-42AC9EE7DF29}" srcOrd="0" destOrd="0" presId="urn:microsoft.com/office/officeart/2005/8/layout/cycle3"/>
    <dgm:cxn modelId="{01A58F91-6D2E-42FA-A0D3-33D7B4E42A7A}" type="presOf" srcId="{1FDFCAAD-A075-4063-BCDA-0BC1BB55E815}" destId="{B5FB7584-9FD1-4847-9B1C-7F11CA7211EA}" srcOrd="0" destOrd="0" presId="urn:microsoft.com/office/officeart/2005/8/layout/cycle3"/>
    <dgm:cxn modelId="{AB5C299B-12C7-45F2-BFFE-A869F01CECB5}" type="presOf" srcId="{46191087-A7C4-4153-9349-0DE5ED72DF8A}" destId="{798ACA5E-F6F2-4B7C-887D-862CE0405905}" srcOrd="0" destOrd="0" presId="urn:microsoft.com/office/officeart/2005/8/layout/cycle3"/>
    <dgm:cxn modelId="{A6E6D2A0-3BB6-4BFF-A13F-161EF7B0D7E2}" type="presOf" srcId="{72D9DCA8-8BBB-4D35-B8C2-230C4EA96DAE}" destId="{63FD130C-FA71-4B6F-B5C7-533828826F64}" srcOrd="0" destOrd="0" presId="urn:microsoft.com/office/officeart/2005/8/layout/cycle3"/>
    <dgm:cxn modelId="{CBD781AC-B0D0-4F89-8E0D-C37337FCB8C3}" srcId="{46191087-A7C4-4153-9349-0DE5ED72DF8A}" destId="{53C9648D-3F5A-458E-85B8-3CB34AE9F0E7}" srcOrd="5" destOrd="0" parTransId="{78A1F4DE-BA57-4949-84F1-BE2BAF3B7574}" sibTransId="{7D6DC679-FACD-43DE-93CA-464820BFE4F0}"/>
    <dgm:cxn modelId="{DFA6BFAF-7989-499E-ABEB-165E96EF04A4}" srcId="{46191087-A7C4-4153-9349-0DE5ED72DF8A}" destId="{0EEA8CB6-7A7F-473C-9417-84E9B0EBEE29}" srcOrd="4" destOrd="0" parTransId="{2722CF31-97B3-4EFD-81F8-C78B0138313B}" sibTransId="{FAE99298-E2FC-4FE6-BA39-BA2BBA38AD56}"/>
    <dgm:cxn modelId="{D2FD7DE8-2708-412F-84BA-28C0FF5A3D8B}" srcId="{46191087-A7C4-4153-9349-0DE5ED72DF8A}" destId="{C10852F7-84B3-4ADD-A6F2-8B9BC24F8130}" srcOrd="2" destOrd="0" parTransId="{9B1787CA-D210-42D9-BB97-1EB89F7BB359}" sibTransId="{E500E281-B7D9-410E-B010-4808A39C362B}"/>
    <dgm:cxn modelId="{31A869F6-5FC8-45BB-9FF6-47A648CE7D34}" srcId="{46191087-A7C4-4153-9349-0DE5ED72DF8A}" destId="{1FDFCAAD-A075-4063-BCDA-0BC1BB55E815}" srcOrd="3" destOrd="0" parTransId="{3B4F5950-4746-499B-B776-13848BC5CA2C}" sibTransId="{EB884322-E4E9-41E2-A31A-37E788B263E9}"/>
    <dgm:cxn modelId="{13F32EFF-1328-4690-B570-35CA14AF8B69}" srcId="{46191087-A7C4-4153-9349-0DE5ED72DF8A}" destId="{B1109FF4-ABC7-472A-86B0-ED797C6ABB84}" srcOrd="0" destOrd="0" parTransId="{23B2B94B-9C87-416A-B156-B8FA71517DF2}" sibTransId="{2E9F41F2-F0B7-45BA-BD52-D93C71EEDAF5}"/>
    <dgm:cxn modelId="{D2930B42-D9E0-471B-AA81-3C110EE02378}" type="presParOf" srcId="{798ACA5E-F6F2-4B7C-887D-862CE0405905}" destId="{3DE772C8-57F9-4A2E-AB8D-C81E4B544720}" srcOrd="0" destOrd="0" presId="urn:microsoft.com/office/officeart/2005/8/layout/cycle3"/>
    <dgm:cxn modelId="{B18CF392-CA1A-4ECD-9139-FEB5C3E42D4E}" type="presParOf" srcId="{3DE772C8-57F9-4A2E-AB8D-C81E4B544720}" destId="{39B94EBF-BD4B-4BBB-A706-E1F3B734D7E7}" srcOrd="0" destOrd="0" presId="urn:microsoft.com/office/officeart/2005/8/layout/cycle3"/>
    <dgm:cxn modelId="{1E4A608F-755A-49B7-B838-9682E54FE03B}" type="presParOf" srcId="{3DE772C8-57F9-4A2E-AB8D-C81E4B544720}" destId="{B094A706-73F1-46C7-A56A-2CC2E70D2A07}" srcOrd="1" destOrd="0" presId="urn:microsoft.com/office/officeart/2005/8/layout/cycle3"/>
    <dgm:cxn modelId="{69719A73-C9F4-46FB-A628-C462BC42125A}" type="presParOf" srcId="{3DE772C8-57F9-4A2E-AB8D-C81E4B544720}" destId="{63FD130C-FA71-4B6F-B5C7-533828826F64}" srcOrd="2" destOrd="0" presId="urn:microsoft.com/office/officeart/2005/8/layout/cycle3"/>
    <dgm:cxn modelId="{503480E7-9BDE-4307-B399-ECC28A534BA9}" type="presParOf" srcId="{3DE772C8-57F9-4A2E-AB8D-C81E4B544720}" destId="{E19FAA13-6A8C-4862-B27F-42AC9EE7DF29}" srcOrd="3" destOrd="0" presId="urn:microsoft.com/office/officeart/2005/8/layout/cycle3"/>
    <dgm:cxn modelId="{E5A32CC1-6655-43D7-B9D6-F2C0BA8F787B}" type="presParOf" srcId="{3DE772C8-57F9-4A2E-AB8D-C81E4B544720}" destId="{B5FB7584-9FD1-4847-9B1C-7F11CA7211EA}" srcOrd="4" destOrd="0" presId="urn:microsoft.com/office/officeart/2005/8/layout/cycle3"/>
    <dgm:cxn modelId="{086D9454-C1D1-453C-97D3-CB72419C0B65}" type="presParOf" srcId="{3DE772C8-57F9-4A2E-AB8D-C81E4B544720}" destId="{2064C0C7-B3CF-4670-9C52-CC105062EADA}" srcOrd="5" destOrd="0" presId="urn:microsoft.com/office/officeart/2005/8/layout/cycle3"/>
    <dgm:cxn modelId="{FBF54F8A-A8D3-4106-9AE8-2947982D33D6}" type="presParOf" srcId="{3DE772C8-57F9-4A2E-AB8D-C81E4B544720}" destId="{30FDF5F1-7858-4AC1-862D-4FF5754C160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AAABE3-CF8C-4444-95B7-4EC42BD4166B}"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US"/>
        </a:p>
      </dgm:t>
    </dgm:pt>
    <dgm:pt modelId="{9601194C-72F9-4E14-9175-742880CAEC9F}">
      <dgm:prSet phldrT="[Text]" phldr="0"/>
      <dgm:spPr/>
      <dgm:t>
        <a:bodyPr/>
        <a:lstStyle/>
        <a:p>
          <a:pPr rtl="0"/>
          <a:r>
            <a:rPr lang="en-US" i="1">
              <a:latin typeface="Calibri Light" panose="020F0302020204030204"/>
            </a:rPr>
            <a:t>Identify Funding</a:t>
          </a:r>
          <a:endParaRPr lang="en-US"/>
        </a:p>
      </dgm:t>
    </dgm:pt>
    <dgm:pt modelId="{FD0AD0CE-3EEA-40A4-8108-D0080C069747}" type="parTrans" cxnId="{2B7CEEB5-6B70-4C3E-9B6C-B7DEA0FEBD4B}">
      <dgm:prSet/>
      <dgm:spPr/>
      <dgm:t>
        <a:bodyPr/>
        <a:lstStyle/>
        <a:p>
          <a:endParaRPr lang="en-US"/>
        </a:p>
      </dgm:t>
    </dgm:pt>
    <dgm:pt modelId="{2AB0D2EA-82FC-4C54-8ED7-1ACC353A01C7}" type="sibTrans" cxnId="{2B7CEEB5-6B70-4C3E-9B6C-B7DEA0FEBD4B}">
      <dgm:prSet/>
      <dgm:spPr/>
      <dgm:t>
        <a:bodyPr/>
        <a:lstStyle/>
        <a:p>
          <a:endParaRPr lang="en-US"/>
        </a:p>
      </dgm:t>
    </dgm:pt>
    <dgm:pt modelId="{5341992D-9140-4F29-A92B-780AD7BA6596}">
      <dgm:prSet phldrT="[Text]" phldr="0"/>
      <dgm:spPr/>
      <dgm:t>
        <a:bodyPr/>
        <a:lstStyle/>
        <a:p>
          <a:pPr rtl="0"/>
          <a:r>
            <a:rPr lang="en-US" i="1">
              <a:latin typeface="Calibri Light" panose="020F0302020204030204"/>
            </a:rPr>
            <a:t>Proposal Development</a:t>
          </a:r>
          <a:endParaRPr lang="en-US"/>
        </a:p>
      </dgm:t>
    </dgm:pt>
    <dgm:pt modelId="{75C0C399-8EEC-42D8-A0B6-B9F7AA218204}" type="parTrans" cxnId="{A405048C-AD8A-47F5-B401-2025BACD3973}">
      <dgm:prSet/>
      <dgm:spPr/>
      <dgm:t>
        <a:bodyPr/>
        <a:lstStyle/>
        <a:p>
          <a:endParaRPr lang="en-US"/>
        </a:p>
      </dgm:t>
    </dgm:pt>
    <dgm:pt modelId="{9C14E252-A2BC-4994-B43B-ED79B694D866}" type="sibTrans" cxnId="{A405048C-AD8A-47F5-B401-2025BACD3973}">
      <dgm:prSet/>
      <dgm:spPr/>
      <dgm:t>
        <a:bodyPr/>
        <a:lstStyle/>
        <a:p>
          <a:endParaRPr lang="en-US"/>
        </a:p>
      </dgm:t>
    </dgm:pt>
    <dgm:pt modelId="{E9E00B16-C354-4CC8-8C87-B3EB8B81FA32}">
      <dgm:prSet phldrT="[Text]" phldr="0"/>
      <dgm:spPr/>
      <dgm:t>
        <a:bodyPr/>
        <a:lstStyle/>
        <a:p>
          <a:pPr rtl="0"/>
          <a:r>
            <a:rPr lang="en-US" i="1">
              <a:latin typeface="Calibri Light" panose="020F0302020204030204"/>
            </a:rPr>
            <a:t>Proposal Submission</a:t>
          </a:r>
          <a:endParaRPr lang="en-US"/>
        </a:p>
      </dgm:t>
    </dgm:pt>
    <dgm:pt modelId="{5F44BF1F-4333-406C-A2CB-BAF491443F35}" type="parTrans" cxnId="{B32E7DE4-7BCA-4761-9699-6EE0599A897D}">
      <dgm:prSet/>
      <dgm:spPr/>
      <dgm:t>
        <a:bodyPr/>
        <a:lstStyle/>
        <a:p>
          <a:endParaRPr lang="en-US"/>
        </a:p>
      </dgm:t>
    </dgm:pt>
    <dgm:pt modelId="{FDBE6987-1D65-428E-A7E4-7E1C07584CB9}" type="sibTrans" cxnId="{B32E7DE4-7BCA-4761-9699-6EE0599A897D}">
      <dgm:prSet/>
      <dgm:spPr/>
      <dgm:t>
        <a:bodyPr/>
        <a:lstStyle/>
        <a:p>
          <a:endParaRPr lang="en-US"/>
        </a:p>
      </dgm:t>
    </dgm:pt>
    <dgm:pt modelId="{D35C40BC-E5AD-410C-BAE7-8B0307960C62}">
      <dgm:prSet phldrT="[Text]" phldr="0"/>
      <dgm:spPr/>
      <dgm:t>
        <a:bodyPr/>
        <a:lstStyle/>
        <a:p>
          <a:pPr rtl="0"/>
          <a:r>
            <a:rPr lang="en-US" b="1">
              <a:latin typeface="Calibri Light" panose="020F0302020204030204"/>
            </a:rPr>
            <a:t>Award Acceptance &amp; Setup</a:t>
          </a:r>
          <a:endParaRPr lang="en-US"/>
        </a:p>
      </dgm:t>
    </dgm:pt>
    <dgm:pt modelId="{B6555C73-8279-4258-B1C7-94DDBF004A3D}" type="parTrans" cxnId="{371DB306-9766-48DC-9FF7-A1E8DC2E9DA5}">
      <dgm:prSet/>
      <dgm:spPr/>
      <dgm:t>
        <a:bodyPr/>
        <a:lstStyle/>
        <a:p>
          <a:endParaRPr lang="en-US"/>
        </a:p>
      </dgm:t>
    </dgm:pt>
    <dgm:pt modelId="{73A63D9C-2934-4B10-BD4E-818EDBD4AEDC}" type="sibTrans" cxnId="{371DB306-9766-48DC-9FF7-A1E8DC2E9DA5}">
      <dgm:prSet/>
      <dgm:spPr/>
      <dgm:t>
        <a:bodyPr/>
        <a:lstStyle/>
        <a:p>
          <a:endParaRPr lang="en-US"/>
        </a:p>
      </dgm:t>
    </dgm:pt>
    <dgm:pt modelId="{E4D1C4D6-7D52-41DB-B846-24C188608937}">
      <dgm:prSet phldrT="[Text]" phldr="0"/>
      <dgm:spPr/>
      <dgm:t>
        <a:bodyPr/>
        <a:lstStyle/>
        <a:p>
          <a:pPr rtl="0"/>
          <a:r>
            <a:rPr lang="en-US" i="1">
              <a:latin typeface="Calibri Light" panose="020F0302020204030204"/>
            </a:rPr>
            <a:t>Award Management</a:t>
          </a:r>
          <a:endParaRPr lang="en-US"/>
        </a:p>
      </dgm:t>
    </dgm:pt>
    <dgm:pt modelId="{30C32A88-E07C-4A4F-B004-4F36AD26B741}" type="parTrans" cxnId="{583238F8-6922-467C-9CD8-3DCBE901F237}">
      <dgm:prSet/>
      <dgm:spPr/>
      <dgm:t>
        <a:bodyPr/>
        <a:lstStyle/>
        <a:p>
          <a:endParaRPr lang="en-US"/>
        </a:p>
      </dgm:t>
    </dgm:pt>
    <dgm:pt modelId="{23F3C6E6-B010-4F3E-B9B2-5D3E245F6E3A}" type="sibTrans" cxnId="{583238F8-6922-467C-9CD8-3DCBE901F237}">
      <dgm:prSet/>
      <dgm:spPr/>
      <dgm:t>
        <a:bodyPr/>
        <a:lstStyle/>
        <a:p>
          <a:endParaRPr lang="en-US"/>
        </a:p>
      </dgm:t>
    </dgm:pt>
    <dgm:pt modelId="{0981AC31-FAD2-4BD7-AB03-E25859BCFE03}">
      <dgm:prSet phldr="0"/>
      <dgm:spPr/>
      <dgm:t>
        <a:bodyPr/>
        <a:lstStyle/>
        <a:p>
          <a:pPr rtl="0"/>
          <a:r>
            <a:rPr lang="en-US" i="1">
              <a:latin typeface="Calibri Light" panose="020F0302020204030204"/>
            </a:rPr>
            <a:t>Award Closeout</a:t>
          </a:r>
        </a:p>
      </dgm:t>
    </dgm:pt>
    <dgm:pt modelId="{6D927DDA-4641-485A-A804-A90624CABD9F}" type="parTrans" cxnId="{607F9D97-36A6-448E-8F58-A5DB6CB40C1F}">
      <dgm:prSet/>
      <dgm:spPr/>
    </dgm:pt>
    <dgm:pt modelId="{D07A3467-5076-4822-A8E9-3B8093E66CE7}" type="sibTrans" cxnId="{607F9D97-36A6-448E-8F58-A5DB6CB40C1F}">
      <dgm:prSet/>
      <dgm:spPr/>
    </dgm:pt>
    <dgm:pt modelId="{11D00C7C-4D58-43D1-8E55-12B8BBDD4674}" type="pres">
      <dgm:prSet presAssocID="{BDAAABE3-CF8C-4444-95B7-4EC42BD4166B}" presName="Name0" presStyleCnt="0">
        <dgm:presLayoutVars>
          <dgm:dir/>
          <dgm:resizeHandles val="exact"/>
        </dgm:presLayoutVars>
      </dgm:prSet>
      <dgm:spPr/>
    </dgm:pt>
    <dgm:pt modelId="{B0E68C18-91A3-4146-B3FA-7E22179FBC61}" type="pres">
      <dgm:prSet presAssocID="{BDAAABE3-CF8C-4444-95B7-4EC42BD4166B}" presName="cycle" presStyleCnt="0"/>
      <dgm:spPr/>
    </dgm:pt>
    <dgm:pt modelId="{DBCBCDDF-94A9-473C-B01C-F1ECC1C23D17}" type="pres">
      <dgm:prSet presAssocID="{9601194C-72F9-4E14-9175-742880CAEC9F}" presName="nodeFirstNode" presStyleLbl="node1" presStyleIdx="0" presStyleCnt="6">
        <dgm:presLayoutVars>
          <dgm:bulletEnabled val="1"/>
        </dgm:presLayoutVars>
      </dgm:prSet>
      <dgm:spPr/>
    </dgm:pt>
    <dgm:pt modelId="{28816235-51F5-41ED-9BE9-13309F5590F5}" type="pres">
      <dgm:prSet presAssocID="{2AB0D2EA-82FC-4C54-8ED7-1ACC353A01C7}" presName="sibTransFirstNode" presStyleLbl="bgShp" presStyleIdx="0" presStyleCnt="1"/>
      <dgm:spPr/>
    </dgm:pt>
    <dgm:pt modelId="{66E780BB-3014-49D3-BFBC-ECC20C926F75}" type="pres">
      <dgm:prSet presAssocID="{5341992D-9140-4F29-A92B-780AD7BA6596}" presName="nodeFollowingNodes" presStyleLbl="node1" presStyleIdx="1" presStyleCnt="6">
        <dgm:presLayoutVars>
          <dgm:bulletEnabled val="1"/>
        </dgm:presLayoutVars>
      </dgm:prSet>
      <dgm:spPr/>
    </dgm:pt>
    <dgm:pt modelId="{73279F43-DEEB-4CCF-A21B-D5B38F70A79F}" type="pres">
      <dgm:prSet presAssocID="{E9E00B16-C354-4CC8-8C87-B3EB8B81FA32}" presName="nodeFollowingNodes" presStyleLbl="node1" presStyleIdx="2" presStyleCnt="6">
        <dgm:presLayoutVars>
          <dgm:bulletEnabled val="1"/>
        </dgm:presLayoutVars>
      </dgm:prSet>
      <dgm:spPr/>
    </dgm:pt>
    <dgm:pt modelId="{E82ADEB2-1B6B-4D2C-8E35-81E456367933}" type="pres">
      <dgm:prSet presAssocID="{D35C40BC-E5AD-410C-BAE7-8B0307960C62}" presName="nodeFollowingNodes" presStyleLbl="node1" presStyleIdx="3" presStyleCnt="6">
        <dgm:presLayoutVars>
          <dgm:bulletEnabled val="1"/>
        </dgm:presLayoutVars>
      </dgm:prSet>
      <dgm:spPr/>
    </dgm:pt>
    <dgm:pt modelId="{4527A36F-9C78-4D82-93EC-E0348EE08309}" type="pres">
      <dgm:prSet presAssocID="{E4D1C4D6-7D52-41DB-B846-24C188608937}" presName="nodeFollowingNodes" presStyleLbl="node1" presStyleIdx="4" presStyleCnt="6">
        <dgm:presLayoutVars>
          <dgm:bulletEnabled val="1"/>
        </dgm:presLayoutVars>
      </dgm:prSet>
      <dgm:spPr/>
    </dgm:pt>
    <dgm:pt modelId="{D3354F6F-7B06-4372-B838-AF4B87987E59}" type="pres">
      <dgm:prSet presAssocID="{0981AC31-FAD2-4BD7-AB03-E25859BCFE03}" presName="nodeFollowingNodes" presStyleLbl="node1" presStyleIdx="5" presStyleCnt="6">
        <dgm:presLayoutVars>
          <dgm:bulletEnabled val="1"/>
        </dgm:presLayoutVars>
      </dgm:prSet>
      <dgm:spPr/>
    </dgm:pt>
  </dgm:ptLst>
  <dgm:cxnLst>
    <dgm:cxn modelId="{371DB306-9766-48DC-9FF7-A1E8DC2E9DA5}" srcId="{BDAAABE3-CF8C-4444-95B7-4EC42BD4166B}" destId="{D35C40BC-E5AD-410C-BAE7-8B0307960C62}" srcOrd="3" destOrd="0" parTransId="{B6555C73-8279-4258-B1C7-94DDBF004A3D}" sibTransId="{73A63D9C-2934-4B10-BD4E-818EDBD4AEDC}"/>
    <dgm:cxn modelId="{A2D5BB16-51C4-4736-BC6C-AEA25F9771E1}" type="presOf" srcId="{E9E00B16-C354-4CC8-8C87-B3EB8B81FA32}" destId="{73279F43-DEEB-4CCF-A21B-D5B38F70A79F}" srcOrd="0" destOrd="0" presId="urn:microsoft.com/office/officeart/2005/8/layout/cycle3"/>
    <dgm:cxn modelId="{6F52C02D-E4A9-43AE-8A94-A09557AF0EA3}" type="presOf" srcId="{BDAAABE3-CF8C-4444-95B7-4EC42BD4166B}" destId="{11D00C7C-4D58-43D1-8E55-12B8BBDD4674}" srcOrd="0" destOrd="0" presId="urn:microsoft.com/office/officeart/2005/8/layout/cycle3"/>
    <dgm:cxn modelId="{3EE17E37-264F-468E-BAD9-1F0F7BD11D4F}" type="presOf" srcId="{5341992D-9140-4F29-A92B-780AD7BA6596}" destId="{66E780BB-3014-49D3-BFBC-ECC20C926F75}" srcOrd="0" destOrd="0" presId="urn:microsoft.com/office/officeart/2005/8/layout/cycle3"/>
    <dgm:cxn modelId="{B6311764-D0F0-421C-8DB3-7BA68649318F}" type="presOf" srcId="{0981AC31-FAD2-4BD7-AB03-E25859BCFE03}" destId="{D3354F6F-7B06-4372-B838-AF4B87987E59}" srcOrd="0" destOrd="0" presId="urn:microsoft.com/office/officeart/2005/8/layout/cycle3"/>
    <dgm:cxn modelId="{815C1968-A4B7-46D7-B873-B32DE4BB1951}" type="presOf" srcId="{E4D1C4D6-7D52-41DB-B846-24C188608937}" destId="{4527A36F-9C78-4D82-93EC-E0348EE08309}" srcOrd="0" destOrd="0" presId="urn:microsoft.com/office/officeart/2005/8/layout/cycle3"/>
    <dgm:cxn modelId="{FA7DBE8A-8579-4EAC-B8FC-C5C3C321B02C}" type="presOf" srcId="{9601194C-72F9-4E14-9175-742880CAEC9F}" destId="{DBCBCDDF-94A9-473C-B01C-F1ECC1C23D17}" srcOrd="0" destOrd="0" presId="urn:microsoft.com/office/officeart/2005/8/layout/cycle3"/>
    <dgm:cxn modelId="{A405048C-AD8A-47F5-B401-2025BACD3973}" srcId="{BDAAABE3-CF8C-4444-95B7-4EC42BD4166B}" destId="{5341992D-9140-4F29-A92B-780AD7BA6596}" srcOrd="1" destOrd="0" parTransId="{75C0C399-8EEC-42D8-A0B6-B9F7AA218204}" sibTransId="{9C14E252-A2BC-4994-B43B-ED79B694D866}"/>
    <dgm:cxn modelId="{607F9D97-36A6-448E-8F58-A5DB6CB40C1F}" srcId="{BDAAABE3-CF8C-4444-95B7-4EC42BD4166B}" destId="{0981AC31-FAD2-4BD7-AB03-E25859BCFE03}" srcOrd="5" destOrd="0" parTransId="{6D927DDA-4641-485A-A804-A90624CABD9F}" sibTransId="{D07A3467-5076-4822-A8E9-3B8093E66CE7}"/>
    <dgm:cxn modelId="{7AD152AC-F384-46A1-97E4-B7728F3A8DF6}" type="presOf" srcId="{D35C40BC-E5AD-410C-BAE7-8B0307960C62}" destId="{E82ADEB2-1B6B-4D2C-8E35-81E456367933}" srcOrd="0" destOrd="0" presId="urn:microsoft.com/office/officeart/2005/8/layout/cycle3"/>
    <dgm:cxn modelId="{2B7CEEB5-6B70-4C3E-9B6C-B7DEA0FEBD4B}" srcId="{BDAAABE3-CF8C-4444-95B7-4EC42BD4166B}" destId="{9601194C-72F9-4E14-9175-742880CAEC9F}" srcOrd="0" destOrd="0" parTransId="{FD0AD0CE-3EEA-40A4-8108-D0080C069747}" sibTransId="{2AB0D2EA-82FC-4C54-8ED7-1ACC353A01C7}"/>
    <dgm:cxn modelId="{B32E7DE4-7BCA-4761-9699-6EE0599A897D}" srcId="{BDAAABE3-CF8C-4444-95B7-4EC42BD4166B}" destId="{E9E00B16-C354-4CC8-8C87-B3EB8B81FA32}" srcOrd="2" destOrd="0" parTransId="{5F44BF1F-4333-406C-A2CB-BAF491443F35}" sibTransId="{FDBE6987-1D65-428E-A7E4-7E1C07584CB9}"/>
    <dgm:cxn modelId="{F5DDC8F3-FBA7-4686-91C6-EDC79938B608}" type="presOf" srcId="{2AB0D2EA-82FC-4C54-8ED7-1ACC353A01C7}" destId="{28816235-51F5-41ED-9BE9-13309F5590F5}" srcOrd="0" destOrd="0" presId="urn:microsoft.com/office/officeart/2005/8/layout/cycle3"/>
    <dgm:cxn modelId="{583238F8-6922-467C-9CD8-3DCBE901F237}" srcId="{BDAAABE3-CF8C-4444-95B7-4EC42BD4166B}" destId="{E4D1C4D6-7D52-41DB-B846-24C188608937}" srcOrd="4" destOrd="0" parTransId="{30C32A88-E07C-4A4F-B004-4F36AD26B741}" sibTransId="{23F3C6E6-B010-4F3E-B9B2-5D3E245F6E3A}"/>
    <dgm:cxn modelId="{AE5690AC-B518-471A-B22F-5D69E019594C}" type="presParOf" srcId="{11D00C7C-4D58-43D1-8E55-12B8BBDD4674}" destId="{B0E68C18-91A3-4146-B3FA-7E22179FBC61}" srcOrd="0" destOrd="0" presId="urn:microsoft.com/office/officeart/2005/8/layout/cycle3"/>
    <dgm:cxn modelId="{34F1C256-63D3-42DD-A9B6-C5BDEE65DDAD}" type="presParOf" srcId="{B0E68C18-91A3-4146-B3FA-7E22179FBC61}" destId="{DBCBCDDF-94A9-473C-B01C-F1ECC1C23D17}" srcOrd="0" destOrd="0" presId="urn:microsoft.com/office/officeart/2005/8/layout/cycle3"/>
    <dgm:cxn modelId="{7689BF99-AB43-4BE5-8E33-876D040C5F65}" type="presParOf" srcId="{B0E68C18-91A3-4146-B3FA-7E22179FBC61}" destId="{28816235-51F5-41ED-9BE9-13309F5590F5}" srcOrd="1" destOrd="0" presId="urn:microsoft.com/office/officeart/2005/8/layout/cycle3"/>
    <dgm:cxn modelId="{93374C0E-7245-481A-B4E6-6F9DAB7A7CF4}" type="presParOf" srcId="{B0E68C18-91A3-4146-B3FA-7E22179FBC61}" destId="{66E780BB-3014-49D3-BFBC-ECC20C926F75}" srcOrd="2" destOrd="0" presId="urn:microsoft.com/office/officeart/2005/8/layout/cycle3"/>
    <dgm:cxn modelId="{9EC653F8-3BF5-4351-BAB7-0DFE0439FC3B}" type="presParOf" srcId="{B0E68C18-91A3-4146-B3FA-7E22179FBC61}" destId="{73279F43-DEEB-4CCF-A21B-D5B38F70A79F}" srcOrd="3" destOrd="0" presId="urn:microsoft.com/office/officeart/2005/8/layout/cycle3"/>
    <dgm:cxn modelId="{C3921966-7745-486A-A79A-923D475520E1}" type="presParOf" srcId="{B0E68C18-91A3-4146-B3FA-7E22179FBC61}" destId="{E82ADEB2-1B6B-4D2C-8E35-81E456367933}" srcOrd="4" destOrd="0" presId="urn:microsoft.com/office/officeart/2005/8/layout/cycle3"/>
    <dgm:cxn modelId="{66F8053D-04A1-4414-9133-A876891814BB}" type="presParOf" srcId="{B0E68C18-91A3-4146-B3FA-7E22179FBC61}" destId="{4527A36F-9C78-4D82-93EC-E0348EE08309}" srcOrd="5" destOrd="0" presId="urn:microsoft.com/office/officeart/2005/8/layout/cycle3"/>
    <dgm:cxn modelId="{756C5A29-E57D-4FA3-91FC-4964AEF9FFAA}" type="presParOf" srcId="{B0E68C18-91A3-4146-B3FA-7E22179FBC61}" destId="{D3354F6F-7B06-4372-B838-AF4B87987E59}"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02E2AD-5A41-44EA-AEA9-C8F68082D24C}"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US"/>
        </a:p>
      </dgm:t>
    </dgm:pt>
    <dgm:pt modelId="{3DB9F4A5-4C8C-43D6-936F-9CB49CB10196}">
      <dgm:prSet phldrT="[Text]" phldr="0"/>
      <dgm:spPr/>
      <dgm:t>
        <a:bodyPr/>
        <a:lstStyle/>
        <a:p>
          <a:pPr rtl="0"/>
          <a:r>
            <a:rPr lang="en-US" i="1">
              <a:latin typeface="Calibri Light" panose="020F0302020204030204"/>
            </a:rPr>
            <a:t>Identify Funding</a:t>
          </a:r>
          <a:endParaRPr lang="en-US"/>
        </a:p>
      </dgm:t>
    </dgm:pt>
    <dgm:pt modelId="{B675AC34-73FF-436D-9E6C-450CC7C93217}" type="parTrans" cxnId="{9ED02742-99BC-49A6-98AA-D2D35D18EB27}">
      <dgm:prSet/>
      <dgm:spPr/>
      <dgm:t>
        <a:bodyPr/>
        <a:lstStyle/>
        <a:p>
          <a:endParaRPr lang="en-US"/>
        </a:p>
      </dgm:t>
    </dgm:pt>
    <dgm:pt modelId="{457D5808-CFEF-45F6-B19D-9BEAE198A3FB}" type="sibTrans" cxnId="{9ED02742-99BC-49A6-98AA-D2D35D18EB27}">
      <dgm:prSet/>
      <dgm:spPr/>
      <dgm:t>
        <a:bodyPr/>
        <a:lstStyle/>
        <a:p>
          <a:endParaRPr lang="en-US"/>
        </a:p>
      </dgm:t>
    </dgm:pt>
    <dgm:pt modelId="{1D4D62A6-C492-4DA1-9E60-A1A9FB8DE0F0}">
      <dgm:prSet phldrT="[Text]" phldr="0"/>
      <dgm:spPr/>
      <dgm:t>
        <a:bodyPr/>
        <a:lstStyle/>
        <a:p>
          <a:pPr rtl="0"/>
          <a:r>
            <a:rPr lang="en-US" i="1">
              <a:latin typeface="Calibri Light" panose="020F0302020204030204"/>
            </a:rPr>
            <a:t>Proposal Development</a:t>
          </a:r>
          <a:endParaRPr lang="en-US"/>
        </a:p>
      </dgm:t>
    </dgm:pt>
    <dgm:pt modelId="{7B84BDFC-DDEE-4255-81F6-006CE279CFF7}" type="parTrans" cxnId="{C3B176A0-0718-40E7-8D6B-885E08253838}">
      <dgm:prSet/>
      <dgm:spPr/>
      <dgm:t>
        <a:bodyPr/>
        <a:lstStyle/>
        <a:p>
          <a:endParaRPr lang="en-US"/>
        </a:p>
      </dgm:t>
    </dgm:pt>
    <dgm:pt modelId="{6B71C19C-1DA9-415C-A539-5949182FB63E}" type="sibTrans" cxnId="{C3B176A0-0718-40E7-8D6B-885E08253838}">
      <dgm:prSet/>
      <dgm:spPr/>
      <dgm:t>
        <a:bodyPr/>
        <a:lstStyle/>
        <a:p>
          <a:endParaRPr lang="en-US"/>
        </a:p>
      </dgm:t>
    </dgm:pt>
    <dgm:pt modelId="{7478A074-6254-4529-ACB7-D38A137F4905}">
      <dgm:prSet phldrT="[Text]" phldr="0"/>
      <dgm:spPr/>
      <dgm:t>
        <a:bodyPr/>
        <a:lstStyle/>
        <a:p>
          <a:pPr rtl="0"/>
          <a:r>
            <a:rPr lang="en-US" i="1">
              <a:latin typeface="Calibri Light" panose="020F0302020204030204"/>
            </a:rPr>
            <a:t>Proposal Submission</a:t>
          </a:r>
          <a:endParaRPr lang="en-US"/>
        </a:p>
      </dgm:t>
    </dgm:pt>
    <dgm:pt modelId="{5E7509A5-740A-46A4-9178-173B7A74F8BE}" type="parTrans" cxnId="{3CCFD2A8-E0E8-480F-88CB-CBA1CB53D440}">
      <dgm:prSet/>
      <dgm:spPr/>
      <dgm:t>
        <a:bodyPr/>
        <a:lstStyle/>
        <a:p>
          <a:endParaRPr lang="en-US"/>
        </a:p>
      </dgm:t>
    </dgm:pt>
    <dgm:pt modelId="{919E916D-99AB-47CF-BDDB-59E929B5AE66}" type="sibTrans" cxnId="{3CCFD2A8-E0E8-480F-88CB-CBA1CB53D440}">
      <dgm:prSet/>
      <dgm:spPr/>
      <dgm:t>
        <a:bodyPr/>
        <a:lstStyle/>
        <a:p>
          <a:endParaRPr lang="en-US"/>
        </a:p>
      </dgm:t>
    </dgm:pt>
    <dgm:pt modelId="{0703D19C-F520-4C8D-B3E1-35F79E2D25FE}">
      <dgm:prSet phldrT="[Text]" phldr="0"/>
      <dgm:spPr/>
      <dgm:t>
        <a:bodyPr/>
        <a:lstStyle/>
        <a:p>
          <a:pPr rtl="0"/>
          <a:r>
            <a:rPr lang="en-US" i="1">
              <a:latin typeface="Calibri Light" panose="020F0302020204030204"/>
            </a:rPr>
            <a:t>Award Acceptance &amp; Setup</a:t>
          </a:r>
          <a:endParaRPr lang="en-US"/>
        </a:p>
      </dgm:t>
    </dgm:pt>
    <dgm:pt modelId="{9A877DCF-D822-4864-8318-796258DE5C29}" type="parTrans" cxnId="{DE639AB5-2669-4123-9638-EC0009D6F786}">
      <dgm:prSet/>
      <dgm:spPr/>
      <dgm:t>
        <a:bodyPr/>
        <a:lstStyle/>
        <a:p>
          <a:endParaRPr lang="en-US"/>
        </a:p>
      </dgm:t>
    </dgm:pt>
    <dgm:pt modelId="{81533877-5725-41F5-928C-4DCAA5EB3417}" type="sibTrans" cxnId="{DE639AB5-2669-4123-9638-EC0009D6F786}">
      <dgm:prSet/>
      <dgm:spPr/>
      <dgm:t>
        <a:bodyPr/>
        <a:lstStyle/>
        <a:p>
          <a:endParaRPr lang="en-US"/>
        </a:p>
      </dgm:t>
    </dgm:pt>
    <dgm:pt modelId="{9EFA6A94-6B0D-47F4-9B35-3730B5BA2A58}">
      <dgm:prSet phldrT="[Text]" phldr="0"/>
      <dgm:spPr/>
      <dgm:t>
        <a:bodyPr/>
        <a:lstStyle/>
        <a:p>
          <a:pPr rtl="0"/>
          <a:r>
            <a:rPr lang="en-US" b="1">
              <a:latin typeface="Calibri Light" panose="020F0302020204030204"/>
            </a:rPr>
            <a:t>Award Management</a:t>
          </a:r>
          <a:endParaRPr lang="en-US" b="1"/>
        </a:p>
      </dgm:t>
    </dgm:pt>
    <dgm:pt modelId="{C39323A7-8A11-46AD-9BCB-DEB6FD236D8B}" type="parTrans" cxnId="{B8AF0EB1-B9D0-4B80-8FCB-3B7E5D822CD1}">
      <dgm:prSet/>
      <dgm:spPr/>
      <dgm:t>
        <a:bodyPr/>
        <a:lstStyle/>
        <a:p>
          <a:endParaRPr lang="en-US"/>
        </a:p>
      </dgm:t>
    </dgm:pt>
    <dgm:pt modelId="{2363EC18-E3A0-40E0-97AC-6A0B575ACFC9}" type="sibTrans" cxnId="{B8AF0EB1-B9D0-4B80-8FCB-3B7E5D822CD1}">
      <dgm:prSet/>
      <dgm:spPr/>
      <dgm:t>
        <a:bodyPr/>
        <a:lstStyle/>
        <a:p>
          <a:endParaRPr lang="en-US"/>
        </a:p>
      </dgm:t>
    </dgm:pt>
    <dgm:pt modelId="{182D7760-D3EB-43AF-98E9-8007D8753688}">
      <dgm:prSet phldr="0"/>
      <dgm:spPr/>
      <dgm:t>
        <a:bodyPr/>
        <a:lstStyle/>
        <a:p>
          <a:pPr rtl="0"/>
          <a:r>
            <a:rPr lang="en-US" b="1" i="1">
              <a:latin typeface="Calibri Light" panose="020F0302020204030204"/>
            </a:rPr>
            <a:t>Award Closeout</a:t>
          </a:r>
        </a:p>
      </dgm:t>
    </dgm:pt>
    <dgm:pt modelId="{A30BFB45-795C-4ABB-BC1C-86B8C5ED3FE3}" type="parTrans" cxnId="{D4614373-FA55-4173-A896-E3FC9DAFB95C}">
      <dgm:prSet/>
      <dgm:spPr/>
    </dgm:pt>
    <dgm:pt modelId="{F95A9C3A-6BF6-4648-BECD-12D8F6E848F4}" type="sibTrans" cxnId="{D4614373-FA55-4173-A896-E3FC9DAFB95C}">
      <dgm:prSet/>
      <dgm:spPr/>
    </dgm:pt>
    <dgm:pt modelId="{D0E4521D-E95D-40CD-8224-E2538C47EFF7}" type="pres">
      <dgm:prSet presAssocID="{1602E2AD-5A41-44EA-AEA9-C8F68082D24C}" presName="Name0" presStyleCnt="0">
        <dgm:presLayoutVars>
          <dgm:dir/>
          <dgm:resizeHandles val="exact"/>
        </dgm:presLayoutVars>
      </dgm:prSet>
      <dgm:spPr/>
    </dgm:pt>
    <dgm:pt modelId="{DE7E5182-C51B-4727-936C-4513807A491E}" type="pres">
      <dgm:prSet presAssocID="{1602E2AD-5A41-44EA-AEA9-C8F68082D24C}" presName="cycle" presStyleCnt="0"/>
      <dgm:spPr/>
    </dgm:pt>
    <dgm:pt modelId="{D6ACC31C-10F8-4051-88B6-5832F9873260}" type="pres">
      <dgm:prSet presAssocID="{3DB9F4A5-4C8C-43D6-936F-9CB49CB10196}" presName="nodeFirstNode" presStyleLbl="node1" presStyleIdx="0" presStyleCnt="6">
        <dgm:presLayoutVars>
          <dgm:bulletEnabled val="1"/>
        </dgm:presLayoutVars>
      </dgm:prSet>
      <dgm:spPr/>
    </dgm:pt>
    <dgm:pt modelId="{15F977AB-8510-4ECC-9962-1EE3497A2EC6}" type="pres">
      <dgm:prSet presAssocID="{457D5808-CFEF-45F6-B19D-9BEAE198A3FB}" presName="sibTransFirstNode" presStyleLbl="bgShp" presStyleIdx="0" presStyleCnt="1"/>
      <dgm:spPr/>
    </dgm:pt>
    <dgm:pt modelId="{923FE371-7086-4269-B7F7-284F0786AC82}" type="pres">
      <dgm:prSet presAssocID="{1D4D62A6-C492-4DA1-9E60-A1A9FB8DE0F0}" presName="nodeFollowingNodes" presStyleLbl="node1" presStyleIdx="1" presStyleCnt="6">
        <dgm:presLayoutVars>
          <dgm:bulletEnabled val="1"/>
        </dgm:presLayoutVars>
      </dgm:prSet>
      <dgm:spPr/>
    </dgm:pt>
    <dgm:pt modelId="{C49EEB36-164D-4B1E-A3B8-7E8298C81C3F}" type="pres">
      <dgm:prSet presAssocID="{7478A074-6254-4529-ACB7-D38A137F4905}" presName="nodeFollowingNodes" presStyleLbl="node1" presStyleIdx="2" presStyleCnt="6">
        <dgm:presLayoutVars>
          <dgm:bulletEnabled val="1"/>
        </dgm:presLayoutVars>
      </dgm:prSet>
      <dgm:spPr/>
    </dgm:pt>
    <dgm:pt modelId="{7D61CD19-1267-4BBA-83D0-BE38FC88928C}" type="pres">
      <dgm:prSet presAssocID="{0703D19C-F520-4C8D-B3E1-35F79E2D25FE}" presName="nodeFollowingNodes" presStyleLbl="node1" presStyleIdx="3" presStyleCnt="6">
        <dgm:presLayoutVars>
          <dgm:bulletEnabled val="1"/>
        </dgm:presLayoutVars>
      </dgm:prSet>
      <dgm:spPr/>
    </dgm:pt>
    <dgm:pt modelId="{97A2D4F7-419A-45DE-9F0A-3F264F02E997}" type="pres">
      <dgm:prSet presAssocID="{9EFA6A94-6B0D-47F4-9B35-3730B5BA2A58}" presName="nodeFollowingNodes" presStyleLbl="node1" presStyleIdx="4" presStyleCnt="6">
        <dgm:presLayoutVars>
          <dgm:bulletEnabled val="1"/>
        </dgm:presLayoutVars>
      </dgm:prSet>
      <dgm:spPr/>
    </dgm:pt>
    <dgm:pt modelId="{EFB25441-DC70-4A2C-BCB3-D971218FD086}" type="pres">
      <dgm:prSet presAssocID="{182D7760-D3EB-43AF-98E9-8007D8753688}" presName="nodeFollowingNodes" presStyleLbl="node1" presStyleIdx="5" presStyleCnt="6">
        <dgm:presLayoutVars>
          <dgm:bulletEnabled val="1"/>
        </dgm:presLayoutVars>
      </dgm:prSet>
      <dgm:spPr/>
    </dgm:pt>
  </dgm:ptLst>
  <dgm:cxnLst>
    <dgm:cxn modelId="{56CDFA26-7292-4690-B732-FFCC3B1A3D9A}" type="presOf" srcId="{3DB9F4A5-4C8C-43D6-936F-9CB49CB10196}" destId="{D6ACC31C-10F8-4051-88B6-5832F9873260}" srcOrd="0" destOrd="0" presId="urn:microsoft.com/office/officeart/2005/8/layout/cycle3"/>
    <dgm:cxn modelId="{DC8C1C27-E97D-4C85-82AA-9CFF920F80D0}" type="presOf" srcId="{9EFA6A94-6B0D-47F4-9B35-3730B5BA2A58}" destId="{97A2D4F7-419A-45DE-9F0A-3F264F02E997}" srcOrd="0" destOrd="0" presId="urn:microsoft.com/office/officeart/2005/8/layout/cycle3"/>
    <dgm:cxn modelId="{E999A33E-B466-40B5-9311-B93D082CEDAE}" type="presOf" srcId="{1D4D62A6-C492-4DA1-9E60-A1A9FB8DE0F0}" destId="{923FE371-7086-4269-B7F7-284F0786AC82}" srcOrd="0" destOrd="0" presId="urn:microsoft.com/office/officeart/2005/8/layout/cycle3"/>
    <dgm:cxn modelId="{9ED02742-99BC-49A6-98AA-D2D35D18EB27}" srcId="{1602E2AD-5A41-44EA-AEA9-C8F68082D24C}" destId="{3DB9F4A5-4C8C-43D6-936F-9CB49CB10196}" srcOrd="0" destOrd="0" parTransId="{B675AC34-73FF-436D-9E6C-450CC7C93217}" sibTransId="{457D5808-CFEF-45F6-B19D-9BEAE198A3FB}"/>
    <dgm:cxn modelId="{9C85C96C-0AF6-4FE0-9B0D-0E29191DF402}" type="presOf" srcId="{0703D19C-F520-4C8D-B3E1-35F79E2D25FE}" destId="{7D61CD19-1267-4BBA-83D0-BE38FC88928C}" srcOrd="0" destOrd="0" presId="urn:microsoft.com/office/officeart/2005/8/layout/cycle3"/>
    <dgm:cxn modelId="{2987EE4C-24E6-4369-A3BC-08EE0ACDFBF8}" type="presOf" srcId="{182D7760-D3EB-43AF-98E9-8007D8753688}" destId="{EFB25441-DC70-4A2C-BCB3-D971218FD086}" srcOrd="0" destOrd="0" presId="urn:microsoft.com/office/officeart/2005/8/layout/cycle3"/>
    <dgm:cxn modelId="{9364AC4F-0FE7-450A-B813-BD520BCBDEFE}" type="presOf" srcId="{7478A074-6254-4529-ACB7-D38A137F4905}" destId="{C49EEB36-164D-4B1E-A3B8-7E8298C81C3F}" srcOrd="0" destOrd="0" presId="urn:microsoft.com/office/officeart/2005/8/layout/cycle3"/>
    <dgm:cxn modelId="{D4614373-FA55-4173-A896-E3FC9DAFB95C}" srcId="{1602E2AD-5A41-44EA-AEA9-C8F68082D24C}" destId="{182D7760-D3EB-43AF-98E9-8007D8753688}" srcOrd="5" destOrd="0" parTransId="{A30BFB45-795C-4ABB-BC1C-86B8C5ED3FE3}" sibTransId="{F95A9C3A-6BF6-4648-BECD-12D8F6E848F4}"/>
    <dgm:cxn modelId="{C3B176A0-0718-40E7-8D6B-885E08253838}" srcId="{1602E2AD-5A41-44EA-AEA9-C8F68082D24C}" destId="{1D4D62A6-C492-4DA1-9E60-A1A9FB8DE0F0}" srcOrd="1" destOrd="0" parTransId="{7B84BDFC-DDEE-4255-81F6-006CE279CFF7}" sibTransId="{6B71C19C-1DA9-415C-A539-5949182FB63E}"/>
    <dgm:cxn modelId="{093D05A1-D71A-42A5-BBA9-3DC84BE7FCA8}" type="presOf" srcId="{1602E2AD-5A41-44EA-AEA9-C8F68082D24C}" destId="{D0E4521D-E95D-40CD-8224-E2538C47EFF7}" srcOrd="0" destOrd="0" presId="urn:microsoft.com/office/officeart/2005/8/layout/cycle3"/>
    <dgm:cxn modelId="{3CCFD2A8-E0E8-480F-88CB-CBA1CB53D440}" srcId="{1602E2AD-5A41-44EA-AEA9-C8F68082D24C}" destId="{7478A074-6254-4529-ACB7-D38A137F4905}" srcOrd="2" destOrd="0" parTransId="{5E7509A5-740A-46A4-9178-173B7A74F8BE}" sibTransId="{919E916D-99AB-47CF-BDDB-59E929B5AE66}"/>
    <dgm:cxn modelId="{B8AF0EB1-B9D0-4B80-8FCB-3B7E5D822CD1}" srcId="{1602E2AD-5A41-44EA-AEA9-C8F68082D24C}" destId="{9EFA6A94-6B0D-47F4-9B35-3730B5BA2A58}" srcOrd="4" destOrd="0" parTransId="{C39323A7-8A11-46AD-9BCB-DEB6FD236D8B}" sibTransId="{2363EC18-E3A0-40E0-97AC-6A0B575ACFC9}"/>
    <dgm:cxn modelId="{DE639AB5-2669-4123-9638-EC0009D6F786}" srcId="{1602E2AD-5A41-44EA-AEA9-C8F68082D24C}" destId="{0703D19C-F520-4C8D-B3E1-35F79E2D25FE}" srcOrd="3" destOrd="0" parTransId="{9A877DCF-D822-4864-8318-796258DE5C29}" sibTransId="{81533877-5725-41F5-928C-4DCAA5EB3417}"/>
    <dgm:cxn modelId="{8748CCFF-AF32-44E4-99E5-8DBDF28165F0}" type="presOf" srcId="{457D5808-CFEF-45F6-B19D-9BEAE198A3FB}" destId="{15F977AB-8510-4ECC-9962-1EE3497A2EC6}" srcOrd="0" destOrd="0" presId="urn:microsoft.com/office/officeart/2005/8/layout/cycle3"/>
    <dgm:cxn modelId="{2A3520FB-55B5-49D6-9997-1FE0FC9E4743}" type="presParOf" srcId="{D0E4521D-E95D-40CD-8224-E2538C47EFF7}" destId="{DE7E5182-C51B-4727-936C-4513807A491E}" srcOrd="0" destOrd="0" presId="urn:microsoft.com/office/officeart/2005/8/layout/cycle3"/>
    <dgm:cxn modelId="{1B62F593-B82F-417E-A2F1-ED2C8C0279BC}" type="presParOf" srcId="{DE7E5182-C51B-4727-936C-4513807A491E}" destId="{D6ACC31C-10F8-4051-88B6-5832F9873260}" srcOrd="0" destOrd="0" presId="urn:microsoft.com/office/officeart/2005/8/layout/cycle3"/>
    <dgm:cxn modelId="{2A8E2D9D-EF35-4670-8972-F185E162158B}" type="presParOf" srcId="{DE7E5182-C51B-4727-936C-4513807A491E}" destId="{15F977AB-8510-4ECC-9962-1EE3497A2EC6}" srcOrd="1" destOrd="0" presId="urn:microsoft.com/office/officeart/2005/8/layout/cycle3"/>
    <dgm:cxn modelId="{F6D42238-261D-432D-9D42-E288428D4E5D}" type="presParOf" srcId="{DE7E5182-C51B-4727-936C-4513807A491E}" destId="{923FE371-7086-4269-B7F7-284F0786AC82}" srcOrd="2" destOrd="0" presId="urn:microsoft.com/office/officeart/2005/8/layout/cycle3"/>
    <dgm:cxn modelId="{523BDB22-3D1D-4A79-BAEA-5D55A7331CC0}" type="presParOf" srcId="{DE7E5182-C51B-4727-936C-4513807A491E}" destId="{C49EEB36-164D-4B1E-A3B8-7E8298C81C3F}" srcOrd="3" destOrd="0" presId="urn:microsoft.com/office/officeart/2005/8/layout/cycle3"/>
    <dgm:cxn modelId="{83F6FB77-F008-4365-919B-2E61CA1567B2}" type="presParOf" srcId="{DE7E5182-C51B-4727-936C-4513807A491E}" destId="{7D61CD19-1267-4BBA-83D0-BE38FC88928C}" srcOrd="4" destOrd="0" presId="urn:microsoft.com/office/officeart/2005/8/layout/cycle3"/>
    <dgm:cxn modelId="{08E3C151-FF1B-437F-B852-B2D38A5219FD}" type="presParOf" srcId="{DE7E5182-C51B-4727-936C-4513807A491E}" destId="{97A2D4F7-419A-45DE-9F0A-3F264F02E997}" srcOrd="5" destOrd="0" presId="urn:microsoft.com/office/officeart/2005/8/layout/cycle3"/>
    <dgm:cxn modelId="{0ED04C42-BC86-49F1-81AE-0B4DAA006C89}" type="presParOf" srcId="{DE7E5182-C51B-4727-936C-4513807A491E}" destId="{EFB25441-DC70-4A2C-BCB3-D971218FD086}"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B0A1E4-1ECC-4F8D-81FB-8603EBCC6751}"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US"/>
        </a:p>
      </dgm:t>
    </dgm:pt>
    <dgm:pt modelId="{12C674B5-2A66-485E-8A08-0082EBCB4344}">
      <dgm:prSet phldrT="[Text]" phldr="0"/>
      <dgm:spPr/>
      <dgm:t>
        <a:bodyPr/>
        <a:lstStyle/>
        <a:p>
          <a:pPr rtl="0"/>
          <a:r>
            <a:rPr lang="en-US" i="1">
              <a:latin typeface="Calibri Light" panose="020F0302020204030204"/>
            </a:rPr>
            <a:t>Identify Funding</a:t>
          </a:r>
          <a:endParaRPr lang="en-US"/>
        </a:p>
      </dgm:t>
    </dgm:pt>
    <dgm:pt modelId="{39621604-AF08-4BAA-9399-FC978D4A99A7}" type="parTrans" cxnId="{D25ADDC6-1300-4CBA-A0CE-6EFC05C07BB1}">
      <dgm:prSet/>
      <dgm:spPr/>
      <dgm:t>
        <a:bodyPr/>
        <a:lstStyle/>
        <a:p>
          <a:endParaRPr lang="en-US"/>
        </a:p>
      </dgm:t>
    </dgm:pt>
    <dgm:pt modelId="{F1BA612C-DC43-43BB-ABE0-3F32054368F5}" type="sibTrans" cxnId="{D25ADDC6-1300-4CBA-A0CE-6EFC05C07BB1}">
      <dgm:prSet/>
      <dgm:spPr/>
      <dgm:t>
        <a:bodyPr/>
        <a:lstStyle/>
        <a:p>
          <a:endParaRPr lang="en-US"/>
        </a:p>
      </dgm:t>
    </dgm:pt>
    <dgm:pt modelId="{1D78FCF2-D917-47B6-BEA9-970762EF68EC}">
      <dgm:prSet phldrT="[Text]" phldr="0"/>
      <dgm:spPr/>
      <dgm:t>
        <a:bodyPr/>
        <a:lstStyle/>
        <a:p>
          <a:pPr rtl="0"/>
          <a:r>
            <a:rPr lang="en-US" i="1">
              <a:latin typeface="Calibri Light" panose="020F0302020204030204"/>
            </a:rPr>
            <a:t>Proposal Development</a:t>
          </a:r>
          <a:endParaRPr lang="en-US"/>
        </a:p>
      </dgm:t>
    </dgm:pt>
    <dgm:pt modelId="{55280D08-554B-4EF9-BEE6-31578BFC21F8}" type="parTrans" cxnId="{7ECAD4C5-F4DF-4934-9624-D63718AB8F54}">
      <dgm:prSet/>
      <dgm:spPr/>
      <dgm:t>
        <a:bodyPr/>
        <a:lstStyle/>
        <a:p>
          <a:endParaRPr lang="en-US"/>
        </a:p>
      </dgm:t>
    </dgm:pt>
    <dgm:pt modelId="{1470944C-77E0-4188-B3DA-C4DA31FBCCEB}" type="sibTrans" cxnId="{7ECAD4C5-F4DF-4934-9624-D63718AB8F54}">
      <dgm:prSet/>
      <dgm:spPr/>
      <dgm:t>
        <a:bodyPr/>
        <a:lstStyle/>
        <a:p>
          <a:endParaRPr lang="en-US"/>
        </a:p>
      </dgm:t>
    </dgm:pt>
    <dgm:pt modelId="{25A2D938-F6C4-4D76-B8A8-186FAF4838FB}">
      <dgm:prSet phldrT="[Text]" phldr="0"/>
      <dgm:spPr/>
      <dgm:t>
        <a:bodyPr/>
        <a:lstStyle/>
        <a:p>
          <a:pPr rtl="0"/>
          <a:r>
            <a:rPr lang="en-US" i="1">
              <a:latin typeface="Calibri Light" panose="020F0302020204030204"/>
            </a:rPr>
            <a:t>Proposal Submission</a:t>
          </a:r>
          <a:endParaRPr lang="en-US"/>
        </a:p>
      </dgm:t>
    </dgm:pt>
    <dgm:pt modelId="{A26DE198-4F02-44CD-9795-62CF73F6CDB5}" type="parTrans" cxnId="{34701669-2F41-4F1F-85C2-3AA921630B22}">
      <dgm:prSet/>
      <dgm:spPr/>
      <dgm:t>
        <a:bodyPr/>
        <a:lstStyle/>
        <a:p>
          <a:endParaRPr lang="en-US"/>
        </a:p>
      </dgm:t>
    </dgm:pt>
    <dgm:pt modelId="{4CB65DC3-8136-4C80-A5A3-06BE897FA7D6}" type="sibTrans" cxnId="{34701669-2F41-4F1F-85C2-3AA921630B22}">
      <dgm:prSet/>
      <dgm:spPr/>
      <dgm:t>
        <a:bodyPr/>
        <a:lstStyle/>
        <a:p>
          <a:endParaRPr lang="en-US"/>
        </a:p>
      </dgm:t>
    </dgm:pt>
    <dgm:pt modelId="{37B2B1AF-903E-4195-B49B-A80FBB64D29C}">
      <dgm:prSet phldrT="[Text]" phldr="0"/>
      <dgm:spPr/>
      <dgm:t>
        <a:bodyPr/>
        <a:lstStyle/>
        <a:p>
          <a:pPr rtl="0"/>
          <a:r>
            <a:rPr lang="en-US" i="1">
              <a:latin typeface="Calibri Light" panose="020F0302020204030204"/>
            </a:rPr>
            <a:t>Award Acceptance &amp; Setup</a:t>
          </a:r>
          <a:endParaRPr lang="en-US" i="1"/>
        </a:p>
      </dgm:t>
    </dgm:pt>
    <dgm:pt modelId="{DA50F80C-9A88-4B15-A1B4-C36BA673D04A}" type="parTrans" cxnId="{BBD3EF3F-530F-4B16-8313-479DCE880484}">
      <dgm:prSet/>
      <dgm:spPr/>
      <dgm:t>
        <a:bodyPr/>
        <a:lstStyle/>
        <a:p>
          <a:endParaRPr lang="en-US"/>
        </a:p>
      </dgm:t>
    </dgm:pt>
    <dgm:pt modelId="{2297A831-19AF-4D91-9572-137BF84A74D4}" type="sibTrans" cxnId="{BBD3EF3F-530F-4B16-8313-479DCE880484}">
      <dgm:prSet/>
      <dgm:spPr/>
      <dgm:t>
        <a:bodyPr/>
        <a:lstStyle/>
        <a:p>
          <a:endParaRPr lang="en-US"/>
        </a:p>
      </dgm:t>
    </dgm:pt>
    <dgm:pt modelId="{E281E1AC-DFC3-402D-92AC-85ABE01977DC}">
      <dgm:prSet phldrT="[Text]" phldr="0"/>
      <dgm:spPr/>
      <dgm:t>
        <a:bodyPr/>
        <a:lstStyle/>
        <a:p>
          <a:pPr rtl="0"/>
          <a:r>
            <a:rPr lang="en-US" i="1">
              <a:latin typeface="Calibri Light" panose="020F0302020204030204"/>
            </a:rPr>
            <a:t>Award Management</a:t>
          </a:r>
          <a:endParaRPr lang="en-US"/>
        </a:p>
      </dgm:t>
    </dgm:pt>
    <dgm:pt modelId="{830B1179-5252-432C-9860-78BBF4B62D8A}" type="parTrans" cxnId="{E93D3CBC-ABF8-447A-BD21-1D321124AEFC}">
      <dgm:prSet/>
      <dgm:spPr/>
      <dgm:t>
        <a:bodyPr/>
        <a:lstStyle/>
        <a:p>
          <a:endParaRPr lang="en-US"/>
        </a:p>
      </dgm:t>
    </dgm:pt>
    <dgm:pt modelId="{F64CE4DE-18CA-4863-9B5A-B47BC69290E3}" type="sibTrans" cxnId="{E93D3CBC-ABF8-447A-BD21-1D321124AEFC}">
      <dgm:prSet/>
      <dgm:spPr/>
      <dgm:t>
        <a:bodyPr/>
        <a:lstStyle/>
        <a:p>
          <a:endParaRPr lang="en-US"/>
        </a:p>
      </dgm:t>
    </dgm:pt>
    <dgm:pt modelId="{B2594590-8E01-4281-A3AC-04F589D2AA42}">
      <dgm:prSet phldr="0"/>
      <dgm:spPr/>
      <dgm:t>
        <a:bodyPr/>
        <a:lstStyle/>
        <a:p>
          <a:pPr rtl="0"/>
          <a:r>
            <a:rPr lang="en-US" b="1" i="0">
              <a:latin typeface="Calibri Light" panose="020F0302020204030204"/>
            </a:rPr>
            <a:t>Award Closeout</a:t>
          </a:r>
        </a:p>
      </dgm:t>
    </dgm:pt>
    <dgm:pt modelId="{82469495-206F-4D9C-829E-B1F779DB28AB}" type="parTrans" cxnId="{19514019-53C5-4709-9436-517CE1626F8A}">
      <dgm:prSet/>
      <dgm:spPr/>
    </dgm:pt>
    <dgm:pt modelId="{B2915059-9B09-4944-B7F0-B334D1A0BF6A}" type="sibTrans" cxnId="{19514019-53C5-4709-9436-517CE1626F8A}">
      <dgm:prSet/>
      <dgm:spPr/>
    </dgm:pt>
    <dgm:pt modelId="{B666BD5F-8147-412E-91DE-3F66E8FB1A16}" type="pres">
      <dgm:prSet presAssocID="{93B0A1E4-1ECC-4F8D-81FB-8603EBCC6751}" presName="Name0" presStyleCnt="0">
        <dgm:presLayoutVars>
          <dgm:dir/>
          <dgm:resizeHandles val="exact"/>
        </dgm:presLayoutVars>
      </dgm:prSet>
      <dgm:spPr/>
    </dgm:pt>
    <dgm:pt modelId="{427F4C36-1324-48B2-84BB-E61D200F98FE}" type="pres">
      <dgm:prSet presAssocID="{93B0A1E4-1ECC-4F8D-81FB-8603EBCC6751}" presName="cycle" presStyleCnt="0"/>
      <dgm:spPr/>
    </dgm:pt>
    <dgm:pt modelId="{ABBDFD87-F91E-4604-8D2D-0F88A09E2328}" type="pres">
      <dgm:prSet presAssocID="{12C674B5-2A66-485E-8A08-0082EBCB4344}" presName="nodeFirstNode" presStyleLbl="node1" presStyleIdx="0" presStyleCnt="6">
        <dgm:presLayoutVars>
          <dgm:bulletEnabled val="1"/>
        </dgm:presLayoutVars>
      </dgm:prSet>
      <dgm:spPr/>
    </dgm:pt>
    <dgm:pt modelId="{95C5FE92-4416-45B4-BE89-D377E6EB76DD}" type="pres">
      <dgm:prSet presAssocID="{F1BA612C-DC43-43BB-ABE0-3F32054368F5}" presName="sibTransFirstNode" presStyleLbl="bgShp" presStyleIdx="0" presStyleCnt="1"/>
      <dgm:spPr/>
    </dgm:pt>
    <dgm:pt modelId="{AFF39B44-5C76-475C-AD5A-1591AEBCDA30}" type="pres">
      <dgm:prSet presAssocID="{1D78FCF2-D917-47B6-BEA9-970762EF68EC}" presName="nodeFollowingNodes" presStyleLbl="node1" presStyleIdx="1" presStyleCnt="6">
        <dgm:presLayoutVars>
          <dgm:bulletEnabled val="1"/>
        </dgm:presLayoutVars>
      </dgm:prSet>
      <dgm:spPr/>
    </dgm:pt>
    <dgm:pt modelId="{0E64A2EB-E5B2-41D7-8D27-51ED9A3BA0B7}" type="pres">
      <dgm:prSet presAssocID="{25A2D938-F6C4-4D76-B8A8-186FAF4838FB}" presName="nodeFollowingNodes" presStyleLbl="node1" presStyleIdx="2" presStyleCnt="6">
        <dgm:presLayoutVars>
          <dgm:bulletEnabled val="1"/>
        </dgm:presLayoutVars>
      </dgm:prSet>
      <dgm:spPr/>
    </dgm:pt>
    <dgm:pt modelId="{7D154250-9ECB-46A2-B0C0-04EA1B931EAB}" type="pres">
      <dgm:prSet presAssocID="{37B2B1AF-903E-4195-B49B-A80FBB64D29C}" presName="nodeFollowingNodes" presStyleLbl="node1" presStyleIdx="3" presStyleCnt="6">
        <dgm:presLayoutVars>
          <dgm:bulletEnabled val="1"/>
        </dgm:presLayoutVars>
      </dgm:prSet>
      <dgm:spPr/>
    </dgm:pt>
    <dgm:pt modelId="{D5094A32-8388-4F2E-83C3-BF40B304092C}" type="pres">
      <dgm:prSet presAssocID="{E281E1AC-DFC3-402D-92AC-85ABE01977DC}" presName="nodeFollowingNodes" presStyleLbl="node1" presStyleIdx="4" presStyleCnt="6">
        <dgm:presLayoutVars>
          <dgm:bulletEnabled val="1"/>
        </dgm:presLayoutVars>
      </dgm:prSet>
      <dgm:spPr/>
    </dgm:pt>
    <dgm:pt modelId="{46320E7E-01DB-41A2-BC3D-04CF55BEF80E}" type="pres">
      <dgm:prSet presAssocID="{B2594590-8E01-4281-A3AC-04F589D2AA42}" presName="nodeFollowingNodes" presStyleLbl="node1" presStyleIdx="5" presStyleCnt="6">
        <dgm:presLayoutVars>
          <dgm:bulletEnabled val="1"/>
        </dgm:presLayoutVars>
      </dgm:prSet>
      <dgm:spPr/>
    </dgm:pt>
  </dgm:ptLst>
  <dgm:cxnLst>
    <dgm:cxn modelId="{19514019-53C5-4709-9436-517CE1626F8A}" srcId="{93B0A1E4-1ECC-4F8D-81FB-8603EBCC6751}" destId="{B2594590-8E01-4281-A3AC-04F589D2AA42}" srcOrd="5" destOrd="0" parTransId="{82469495-206F-4D9C-829E-B1F779DB28AB}" sibTransId="{B2915059-9B09-4944-B7F0-B334D1A0BF6A}"/>
    <dgm:cxn modelId="{7EF6F81B-63BC-4972-8669-37E80291E3D7}" type="presOf" srcId="{B2594590-8E01-4281-A3AC-04F589D2AA42}" destId="{46320E7E-01DB-41A2-BC3D-04CF55BEF80E}" srcOrd="0" destOrd="0" presId="urn:microsoft.com/office/officeart/2005/8/layout/cycle3"/>
    <dgm:cxn modelId="{BBD3EF3F-530F-4B16-8313-479DCE880484}" srcId="{93B0A1E4-1ECC-4F8D-81FB-8603EBCC6751}" destId="{37B2B1AF-903E-4195-B49B-A80FBB64D29C}" srcOrd="3" destOrd="0" parTransId="{DA50F80C-9A88-4B15-A1B4-C36BA673D04A}" sibTransId="{2297A831-19AF-4D91-9572-137BF84A74D4}"/>
    <dgm:cxn modelId="{34701669-2F41-4F1F-85C2-3AA921630B22}" srcId="{93B0A1E4-1ECC-4F8D-81FB-8603EBCC6751}" destId="{25A2D938-F6C4-4D76-B8A8-186FAF4838FB}" srcOrd="2" destOrd="0" parTransId="{A26DE198-4F02-44CD-9795-62CF73F6CDB5}" sibTransId="{4CB65DC3-8136-4C80-A5A3-06BE897FA7D6}"/>
    <dgm:cxn modelId="{5581B64D-D53A-4524-AEDC-C8C2C811EF97}" type="presOf" srcId="{25A2D938-F6C4-4D76-B8A8-186FAF4838FB}" destId="{0E64A2EB-E5B2-41D7-8D27-51ED9A3BA0B7}" srcOrd="0" destOrd="0" presId="urn:microsoft.com/office/officeart/2005/8/layout/cycle3"/>
    <dgm:cxn modelId="{9CDF0585-51BD-4167-8754-EFFBFFB7D06B}" type="presOf" srcId="{93B0A1E4-1ECC-4F8D-81FB-8603EBCC6751}" destId="{B666BD5F-8147-412E-91DE-3F66E8FB1A16}" srcOrd="0" destOrd="0" presId="urn:microsoft.com/office/officeart/2005/8/layout/cycle3"/>
    <dgm:cxn modelId="{12A461A7-91DE-49CE-B853-48005D1739B7}" type="presOf" srcId="{F1BA612C-DC43-43BB-ABE0-3F32054368F5}" destId="{95C5FE92-4416-45B4-BE89-D377E6EB76DD}" srcOrd="0" destOrd="0" presId="urn:microsoft.com/office/officeart/2005/8/layout/cycle3"/>
    <dgm:cxn modelId="{B50AB0A7-4952-4CCB-B958-F605EC60601E}" type="presOf" srcId="{E281E1AC-DFC3-402D-92AC-85ABE01977DC}" destId="{D5094A32-8388-4F2E-83C3-BF40B304092C}" srcOrd="0" destOrd="0" presId="urn:microsoft.com/office/officeart/2005/8/layout/cycle3"/>
    <dgm:cxn modelId="{054797B9-82D1-447D-B24D-394BCE2EEA39}" type="presOf" srcId="{1D78FCF2-D917-47B6-BEA9-970762EF68EC}" destId="{AFF39B44-5C76-475C-AD5A-1591AEBCDA30}" srcOrd="0" destOrd="0" presId="urn:microsoft.com/office/officeart/2005/8/layout/cycle3"/>
    <dgm:cxn modelId="{6BF89FBA-853F-41F3-AD6A-2090B72B24B6}" type="presOf" srcId="{12C674B5-2A66-485E-8A08-0082EBCB4344}" destId="{ABBDFD87-F91E-4604-8D2D-0F88A09E2328}" srcOrd="0" destOrd="0" presId="urn:microsoft.com/office/officeart/2005/8/layout/cycle3"/>
    <dgm:cxn modelId="{E93D3CBC-ABF8-447A-BD21-1D321124AEFC}" srcId="{93B0A1E4-1ECC-4F8D-81FB-8603EBCC6751}" destId="{E281E1AC-DFC3-402D-92AC-85ABE01977DC}" srcOrd="4" destOrd="0" parTransId="{830B1179-5252-432C-9860-78BBF4B62D8A}" sibTransId="{F64CE4DE-18CA-4863-9B5A-B47BC69290E3}"/>
    <dgm:cxn modelId="{7ECAD4C5-F4DF-4934-9624-D63718AB8F54}" srcId="{93B0A1E4-1ECC-4F8D-81FB-8603EBCC6751}" destId="{1D78FCF2-D917-47B6-BEA9-970762EF68EC}" srcOrd="1" destOrd="0" parTransId="{55280D08-554B-4EF9-BEE6-31578BFC21F8}" sibTransId="{1470944C-77E0-4188-B3DA-C4DA31FBCCEB}"/>
    <dgm:cxn modelId="{D25ADDC6-1300-4CBA-A0CE-6EFC05C07BB1}" srcId="{93B0A1E4-1ECC-4F8D-81FB-8603EBCC6751}" destId="{12C674B5-2A66-485E-8A08-0082EBCB4344}" srcOrd="0" destOrd="0" parTransId="{39621604-AF08-4BAA-9399-FC978D4A99A7}" sibTransId="{F1BA612C-DC43-43BB-ABE0-3F32054368F5}"/>
    <dgm:cxn modelId="{DD9F72F5-BC8E-4844-8137-5E6CA9158A7E}" type="presOf" srcId="{37B2B1AF-903E-4195-B49B-A80FBB64D29C}" destId="{7D154250-9ECB-46A2-B0C0-04EA1B931EAB}" srcOrd="0" destOrd="0" presId="urn:microsoft.com/office/officeart/2005/8/layout/cycle3"/>
    <dgm:cxn modelId="{0ED23695-15DD-462C-B777-6B4F7947784C}" type="presParOf" srcId="{B666BD5F-8147-412E-91DE-3F66E8FB1A16}" destId="{427F4C36-1324-48B2-84BB-E61D200F98FE}" srcOrd="0" destOrd="0" presId="urn:microsoft.com/office/officeart/2005/8/layout/cycle3"/>
    <dgm:cxn modelId="{CB9469AD-2C21-41B5-9465-14EAEEEE9E54}" type="presParOf" srcId="{427F4C36-1324-48B2-84BB-E61D200F98FE}" destId="{ABBDFD87-F91E-4604-8D2D-0F88A09E2328}" srcOrd="0" destOrd="0" presId="urn:microsoft.com/office/officeart/2005/8/layout/cycle3"/>
    <dgm:cxn modelId="{641F1151-3B34-4E87-AE1D-480DF18D7D51}" type="presParOf" srcId="{427F4C36-1324-48B2-84BB-E61D200F98FE}" destId="{95C5FE92-4416-45B4-BE89-D377E6EB76DD}" srcOrd="1" destOrd="0" presId="urn:microsoft.com/office/officeart/2005/8/layout/cycle3"/>
    <dgm:cxn modelId="{92D2A1ED-112D-4CE6-B994-7F2A6DDECA17}" type="presParOf" srcId="{427F4C36-1324-48B2-84BB-E61D200F98FE}" destId="{AFF39B44-5C76-475C-AD5A-1591AEBCDA30}" srcOrd="2" destOrd="0" presId="urn:microsoft.com/office/officeart/2005/8/layout/cycle3"/>
    <dgm:cxn modelId="{46F9781D-C11B-48FF-A630-76E812A19430}" type="presParOf" srcId="{427F4C36-1324-48B2-84BB-E61D200F98FE}" destId="{0E64A2EB-E5B2-41D7-8D27-51ED9A3BA0B7}" srcOrd="3" destOrd="0" presId="urn:microsoft.com/office/officeart/2005/8/layout/cycle3"/>
    <dgm:cxn modelId="{BE3D0779-5B80-48E5-B2CD-BBFB1E2CDB11}" type="presParOf" srcId="{427F4C36-1324-48B2-84BB-E61D200F98FE}" destId="{7D154250-9ECB-46A2-B0C0-04EA1B931EAB}" srcOrd="4" destOrd="0" presId="urn:microsoft.com/office/officeart/2005/8/layout/cycle3"/>
    <dgm:cxn modelId="{E097D0FD-9383-4CA0-9171-6B5404FFCD2E}" type="presParOf" srcId="{427F4C36-1324-48B2-84BB-E61D200F98FE}" destId="{D5094A32-8388-4F2E-83C3-BF40B304092C}" srcOrd="5" destOrd="0" presId="urn:microsoft.com/office/officeart/2005/8/layout/cycle3"/>
    <dgm:cxn modelId="{06B68993-FA0B-48CD-9375-21F19E67BA44}" type="presParOf" srcId="{427F4C36-1324-48B2-84BB-E61D200F98FE}" destId="{46320E7E-01DB-41A2-BC3D-04CF55BEF80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4A706-73F1-46C7-A56A-2CC2E70D2A07}">
      <dsp:nvSpPr>
        <dsp:cNvPr id="0" name=""/>
        <dsp:cNvSpPr/>
      </dsp:nvSpPr>
      <dsp:spPr>
        <a:xfrm>
          <a:off x="644010" y="-6268"/>
          <a:ext cx="4884178" cy="4884178"/>
        </a:xfrm>
        <a:prstGeom prst="circularArrow">
          <a:avLst>
            <a:gd name="adj1" fmla="val 5274"/>
            <a:gd name="adj2" fmla="val 312630"/>
            <a:gd name="adj3" fmla="val 14262863"/>
            <a:gd name="adj4" fmla="val 17106723"/>
            <a:gd name="adj5" fmla="val 547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94EBF-BD4B-4BBB-A706-E1F3B734D7E7}">
      <dsp:nvSpPr>
        <dsp:cNvPr id="0" name=""/>
        <dsp:cNvSpPr/>
      </dsp:nvSpPr>
      <dsp:spPr>
        <a:xfrm>
          <a:off x="2175941" y="321"/>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Calibri Light" panose="020F0302020204030204"/>
            </a:rPr>
            <a:t>Identify Funding</a:t>
          </a:r>
          <a:endParaRPr lang="en-US" sz="1700" b="1" kern="1200"/>
        </a:p>
      </dsp:txBody>
      <dsp:txXfrm>
        <a:off x="2220371" y="44751"/>
        <a:ext cx="1731456" cy="821298"/>
      </dsp:txXfrm>
    </dsp:sp>
    <dsp:sp modelId="{63FD130C-FA71-4B6F-B5C7-533828826F64}">
      <dsp:nvSpPr>
        <dsp:cNvPr id="0" name=""/>
        <dsp:cNvSpPr/>
      </dsp:nvSpPr>
      <dsp:spPr>
        <a:xfrm>
          <a:off x="3891894" y="991027"/>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Calibri Light" panose="020F0302020204030204"/>
            </a:rPr>
            <a:t>Proposal Development</a:t>
          </a:r>
          <a:endParaRPr lang="en-US" sz="1700" b="1" kern="1200"/>
        </a:p>
      </dsp:txBody>
      <dsp:txXfrm>
        <a:off x="3936324" y="1035457"/>
        <a:ext cx="1731456" cy="821298"/>
      </dsp:txXfrm>
    </dsp:sp>
    <dsp:sp modelId="{E19FAA13-6A8C-4862-B27F-42AC9EE7DF29}">
      <dsp:nvSpPr>
        <dsp:cNvPr id="0" name=""/>
        <dsp:cNvSpPr/>
      </dsp:nvSpPr>
      <dsp:spPr>
        <a:xfrm>
          <a:off x="3891894" y="2972438"/>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Calibri Light" panose="020F0302020204030204"/>
            </a:rPr>
            <a:t>Proposal Submission</a:t>
          </a:r>
          <a:endParaRPr lang="en-US" sz="1700" b="1" kern="1200"/>
        </a:p>
      </dsp:txBody>
      <dsp:txXfrm>
        <a:off x="3936324" y="3016868"/>
        <a:ext cx="1731456" cy="821298"/>
      </dsp:txXfrm>
    </dsp:sp>
    <dsp:sp modelId="{B5FB7584-9FD1-4847-9B1C-7F11CA7211EA}">
      <dsp:nvSpPr>
        <dsp:cNvPr id="0" name=""/>
        <dsp:cNvSpPr/>
      </dsp:nvSpPr>
      <dsp:spPr>
        <a:xfrm>
          <a:off x="2175941" y="3963144"/>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i="1" kern="1200">
              <a:latin typeface="Calibri Light" panose="020F0302020204030204"/>
            </a:rPr>
            <a:t>Award Acceptance &amp; Setup</a:t>
          </a:r>
          <a:endParaRPr lang="en-US" sz="1700" i="1" kern="1200"/>
        </a:p>
      </dsp:txBody>
      <dsp:txXfrm>
        <a:off x="2220371" y="4007574"/>
        <a:ext cx="1731456" cy="821298"/>
      </dsp:txXfrm>
    </dsp:sp>
    <dsp:sp modelId="{2064C0C7-B3CF-4670-9C52-CC105062EADA}">
      <dsp:nvSpPr>
        <dsp:cNvPr id="0" name=""/>
        <dsp:cNvSpPr/>
      </dsp:nvSpPr>
      <dsp:spPr>
        <a:xfrm>
          <a:off x="459989" y="2972438"/>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i="1" kern="1200">
              <a:latin typeface="Calibri Light" panose="020F0302020204030204"/>
            </a:rPr>
            <a:t>Award Management</a:t>
          </a:r>
          <a:endParaRPr lang="en-US" sz="1700" i="1" kern="1200"/>
        </a:p>
      </dsp:txBody>
      <dsp:txXfrm>
        <a:off x="504419" y="3016868"/>
        <a:ext cx="1731456" cy="821298"/>
      </dsp:txXfrm>
    </dsp:sp>
    <dsp:sp modelId="{30FDF5F1-7858-4AC1-862D-4FF5754C160E}">
      <dsp:nvSpPr>
        <dsp:cNvPr id="0" name=""/>
        <dsp:cNvSpPr/>
      </dsp:nvSpPr>
      <dsp:spPr>
        <a:xfrm>
          <a:off x="459989" y="991027"/>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i="1" kern="1200">
              <a:latin typeface="Calibri Light" panose="020F0302020204030204"/>
            </a:rPr>
            <a:t>Award Closeout</a:t>
          </a:r>
        </a:p>
      </dsp:txBody>
      <dsp:txXfrm>
        <a:off x="504419" y="1035457"/>
        <a:ext cx="1731456" cy="821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16235-51F5-41ED-9BE9-13309F5590F5}">
      <dsp:nvSpPr>
        <dsp:cNvPr id="0" name=""/>
        <dsp:cNvSpPr/>
      </dsp:nvSpPr>
      <dsp:spPr>
        <a:xfrm>
          <a:off x="644010" y="-6268"/>
          <a:ext cx="4884178" cy="4884178"/>
        </a:xfrm>
        <a:prstGeom prst="circularArrow">
          <a:avLst>
            <a:gd name="adj1" fmla="val 5274"/>
            <a:gd name="adj2" fmla="val 312630"/>
            <a:gd name="adj3" fmla="val 14262863"/>
            <a:gd name="adj4" fmla="val 17106723"/>
            <a:gd name="adj5" fmla="val 547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CBCDDF-94A9-473C-B01C-F1ECC1C23D17}">
      <dsp:nvSpPr>
        <dsp:cNvPr id="0" name=""/>
        <dsp:cNvSpPr/>
      </dsp:nvSpPr>
      <dsp:spPr>
        <a:xfrm>
          <a:off x="2175941" y="321"/>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i="1" kern="1200">
              <a:latin typeface="Calibri Light" panose="020F0302020204030204"/>
            </a:rPr>
            <a:t>Identify Funding</a:t>
          </a:r>
          <a:endParaRPr lang="en-US" sz="1700" kern="1200"/>
        </a:p>
      </dsp:txBody>
      <dsp:txXfrm>
        <a:off x="2220371" y="44751"/>
        <a:ext cx="1731456" cy="821298"/>
      </dsp:txXfrm>
    </dsp:sp>
    <dsp:sp modelId="{66E780BB-3014-49D3-BFBC-ECC20C926F75}">
      <dsp:nvSpPr>
        <dsp:cNvPr id="0" name=""/>
        <dsp:cNvSpPr/>
      </dsp:nvSpPr>
      <dsp:spPr>
        <a:xfrm>
          <a:off x="3891894" y="991027"/>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i="1" kern="1200">
              <a:latin typeface="Calibri Light" panose="020F0302020204030204"/>
            </a:rPr>
            <a:t>Proposal Development</a:t>
          </a:r>
          <a:endParaRPr lang="en-US" sz="1700" kern="1200"/>
        </a:p>
      </dsp:txBody>
      <dsp:txXfrm>
        <a:off x="3936324" y="1035457"/>
        <a:ext cx="1731456" cy="821298"/>
      </dsp:txXfrm>
    </dsp:sp>
    <dsp:sp modelId="{73279F43-DEEB-4CCF-A21B-D5B38F70A79F}">
      <dsp:nvSpPr>
        <dsp:cNvPr id="0" name=""/>
        <dsp:cNvSpPr/>
      </dsp:nvSpPr>
      <dsp:spPr>
        <a:xfrm>
          <a:off x="3891894" y="2972438"/>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i="1" kern="1200">
              <a:latin typeface="Calibri Light" panose="020F0302020204030204"/>
            </a:rPr>
            <a:t>Proposal Submission</a:t>
          </a:r>
          <a:endParaRPr lang="en-US" sz="1700" kern="1200"/>
        </a:p>
      </dsp:txBody>
      <dsp:txXfrm>
        <a:off x="3936324" y="3016868"/>
        <a:ext cx="1731456" cy="821298"/>
      </dsp:txXfrm>
    </dsp:sp>
    <dsp:sp modelId="{E82ADEB2-1B6B-4D2C-8E35-81E456367933}">
      <dsp:nvSpPr>
        <dsp:cNvPr id="0" name=""/>
        <dsp:cNvSpPr/>
      </dsp:nvSpPr>
      <dsp:spPr>
        <a:xfrm>
          <a:off x="2175941" y="3963144"/>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Calibri Light" panose="020F0302020204030204"/>
            </a:rPr>
            <a:t>Award Acceptance &amp; Setup</a:t>
          </a:r>
          <a:endParaRPr lang="en-US" sz="1700" kern="1200"/>
        </a:p>
      </dsp:txBody>
      <dsp:txXfrm>
        <a:off x="2220371" y="4007574"/>
        <a:ext cx="1731456" cy="821298"/>
      </dsp:txXfrm>
    </dsp:sp>
    <dsp:sp modelId="{4527A36F-9C78-4D82-93EC-E0348EE08309}">
      <dsp:nvSpPr>
        <dsp:cNvPr id="0" name=""/>
        <dsp:cNvSpPr/>
      </dsp:nvSpPr>
      <dsp:spPr>
        <a:xfrm>
          <a:off x="459989" y="2972438"/>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i="1" kern="1200">
              <a:latin typeface="Calibri Light" panose="020F0302020204030204"/>
            </a:rPr>
            <a:t>Award Management</a:t>
          </a:r>
          <a:endParaRPr lang="en-US" sz="1700" kern="1200"/>
        </a:p>
      </dsp:txBody>
      <dsp:txXfrm>
        <a:off x="504419" y="3016868"/>
        <a:ext cx="1731456" cy="821298"/>
      </dsp:txXfrm>
    </dsp:sp>
    <dsp:sp modelId="{D3354F6F-7B06-4372-B838-AF4B87987E59}">
      <dsp:nvSpPr>
        <dsp:cNvPr id="0" name=""/>
        <dsp:cNvSpPr/>
      </dsp:nvSpPr>
      <dsp:spPr>
        <a:xfrm>
          <a:off x="459989" y="991027"/>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i="1" kern="1200">
              <a:latin typeface="Calibri Light" panose="020F0302020204030204"/>
            </a:rPr>
            <a:t>Award Closeout</a:t>
          </a:r>
        </a:p>
      </dsp:txBody>
      <dsp:txXfrm>
        <a:off x="504419" y="1035457"/>
        <a:ext cx="1731456" cy="8212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977AB-8510-4ECC-9962-1EE3497A2EC6}">
      <dsp:nvSpPr>
        <dsp:cNvPr id="0" name=""/>
        <dsp:cNvSpPr/>
      </dsp:nvSpPr>
      <dsp:spPr>
        <a:xfrm>
          <a:off x="644010" y="-6268"/>
          <a:ext cx="4884178" cy="4884178"/>
        </a:xfrm>
        <a:prstGeom prst="circularArrow">
          <a:avLst>
            <a:gd name="adj1" fmla="val 5274"/>
            <a:gd name="adj2" fmla="val 312630"/>
            <a:gd name="adj3" fmla="val 14262863"/>
            <a:gd name="adj4" fmla="val 17106723"/>
            <a:gd name="adj5" fmla="val 547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ACC31C-10F8-4051-88B6-5832F9873260}">
      <dsp:nvSpPr>
        <dsp:cNvPr id="0" name=""/>
        <dsp:cNvSpPr/>
      </dsp:nvSpPr>
      <dsp:spPr>
        <a:xfrm>
          <a:off x="2175941" y="321"/>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i="1" kern="1200">
              <a:latin typeface="Calibri Light" panose="020F0302020204030204"/>
            </a:rPr>
            <a:t>Identify Funding</a:t>
          </a:r>
          <a:endParaRPr lang="en-US" sz="1700" kern="1200"/>
        </a:p>
      </dsp:txBody>
      <dsp:txXfrm>
        <a:off x="2220371" y="44751"/>
        <a:ext cx="1731456" cy="821298"/>
      </dsp:txXfrm>
    </dsp:sp>
    <dsp:sp modelId="{923FE371-7086-4269-B7F7-284F0786AC82}">
      <dsp:nvSpPr>
        <dsp:cNvPr id="0" name=""/>
        <dsp:cNvSpPr/>
      </dsp:nvSpPr>
      <dsp:spPr>
        <a:xfrm>
          <a:off x="3891894" y="991027"/>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i="1" kern="1200">
              <a:latin typeface="Calibri Light" panose="020F0302020204030204"/>
            </a:rPr>
            <a:t>Proposal Development</a:t>
          </a:r>
          <a:endParaRPr lang="en-US" sz="1700" kern="1200"/>
        </a:p>
      </dsp:txBody>
      <dsp:txXfrm>
        <a:off x="3936324" y="1035457"/>
        <a:ext cx="1731456" cy="821298"/>
      </dsp:txXfrm>
    </dsp:sp>
    <dsp:sp modelId="{C49EEB36-164D-4B1E-A3B8-7E8298C81C3F}">
      <dsp:nvSpPr>
        <dsp:cNvPr id="0" name=""/>
        <dsp:cNvSpPr/>
      </dsp:nvSpPr>
      <dsp:spPr>
        <a:xfrm>
          <a:off x="3891894" y="2972438"/>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i="1" kern="1200">
              <a:latin typeface="Calibri Light" panose="020F0302020204030204"/>
            </a:rPr>
            <a:t>Proposal Submission</a:t>
          </a:r>
          <a:endParaRPr lang="en-US" sz="1700" kern="1200"/>
        </a:p>
      </dsp:txBody>
      <dsp:txXfrm>
        <a:off x="3936324" y="3016868"/>
        <a:ext cx="1731456" cy="821298"/>
      </dsp:txXfrm>
    </dsp:sp>
    <dsp:sp modelId="{7D61CD19-1267-4BBA-83D0-BE38FC88928C}">
      <dsp:nvSpPr>
        <dsp:cNvPr id="0" name=""/>
        <dsp:cNvSpPr/>
      </dsp:nvSpPr>
      <dsp:spPr>
        <a:xfrm>
          <a:off x="2175941" y="3963144"/>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i="1" kern="1200">
              <a:latin typeface="Calibri Light" panose="020F0302020204030204"/>
            </a:rPr>
            <a:t>Award Acceptance &amp; Setup</a:t>
          </a:r>
          <a:endParaRPr lang="en-US" sz="1700" kern="1200"/>
        </a:p>
      </dsp:txBody>
      <dsp:txXfrm>
        <a:off x="2220371" y="4007574"/>
        <a:ext cx="1731456" cy="821298"/>
      </dsp:txXfrm>
    </dsp:sp>
    <dsp:sp modelId="{97A2D4F7-419A-45DE-9F0A-3F264F02E997}">
      <dsp:nvSpPr>
        <dsp:cNvPr id="0" name=""/>
        <dsp:cNvSpPr/>
      </dsp:nvSpPr>
      <dsp:spPr>
        <a:xfrm>
          <a:off x="459989" y="2972438"/>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Calibri Light" panose="020F0302020204030204"/>
            </a:rPr>
            <a:t>Award Management</a:t>
          </a:r>
          <a:endParaRPr lang="en-US" sz="1700" b="1" kern="1200"/>
        </a:p>
      </dsp:txBody>
      <dsp:txXfrm>
        <a:off x="504419" y="3016868"/>
        <a:ext cx="1731456" cy="821298"/>
      </dsp:txXfrm>
    </dsp:sp>
    <dsp:sp modelId="{EFB25441-DC70-4A2C-BCB3-D971218FD086}">
      <dsp:nvSpPr>
        <dsp:cNvPr id="0" name=""/>
        <dsp:cNvSpPr/>
      </dsp:nvSpPr>
      <dsp:spPr>
        <a:xfrm>
          <a:off x="459989" y="991027"/>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i="1" kern="1200">
              <a:latin typeface="Calibri Light" panose="020F0302020204030204"/>
            </a:rPr>
            <a:t>Award Closeout</a:t>
          </a:r>
        </a:p>
      </dsp:txBody>
      <dsp:txXfrm>
        <a:off x="504419" y="1035457"/>
        <a:ext cx="1731456" cy="8212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5FE92-4416-45B4-BE89-D377E6EB76DD}">
      <dsp:nvSpPr>
        <dsp:cNvPr id="0" name=""/>
        <dsp:cNvSpPr/>
      </dsp:nvSpPr>
      <dsp:spPr>
        <a:xfrm>
          <a:off x="644010" y="-6268"/>
          <a:ext cx="4884178" cy="4884178"/>
        </a:xfrm>
        <a:prstGeom prst="circularArrow">
          <a:avLst>
            <a:gd name="adj1" fmla="val 5274"/>
            <a:gd name="adj2" fmla="val 312630"/>
            <a:gd name="adj3" fmla="val 14262863"/>
            <a:gd name="adj4" fmla="val 17106723"/>
            <a:gd name="adj5" fmla="val 547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BDFD87-F91E-4604-8D2D-0F88A09E2328}">
      <dsp:nvSpPr>
        <dsp:cNvPr id="0" name=""/>
        <dsp:cNvSpPr/>
      </dsp:nvSpPr>
      <dsp:spPr>
        <a:xfrm>
          <a:off x="2175941" y="321"/>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i="1" kern="1200">
              <a:latin typeface="Calibri Light" panose="020F0302020204030204"/>
            </a:rPr>
            <a:t>Identify Funding</a:t>
          </a:r>
          <a:endParaRPr lang="en-US" sz="1700" kern="1200"/>
        </a:p>
      </dsp:txBody>
      <dsp:txXfrm>
        <a:off x="2220371" y="44751"/>
        <a:ext cx="1731456" cy="821298"/>
      </dsp:txXfrm>
    </dsp:sp>
    <dsp:sp modelId="{AFF39B44-5C76-475C-AD5A-1591AEBCDA30}">
      <dsp:nvSpPr>
        <dsp:cNvPr id="0" name=""/>
        <dsp:cNvSpPr/>
      </dsp:nvSpPr>
      <dsp:spPr>
        <a:xfrm>
          <a:off x="3891894" y="991027"/>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i="1" kern="1200">
              <a:latin typeface="Calibri Light" panose="020F0302020204030204"/>
            </a:rPr>
            <a:t>Proposal Development</a:t>
          </a:r>
          <a:endParaRPr lang="en-US" sz="1700" kern="1200"/>
        </a:p>
      </dsp:txBody>
      <dsp:txXfrm>
        <a:off x="3936324" y="1035457"/>
        <a:ext cx="1731456" cy="821298"/>
      </dsp:txXfrm>
    </dsp:sp>
    <dsp:sp modelId="{0E64A2EB-E5B2-41D7-8D27-51ED9A3BA0B7}">
      <dsp:nvSpPr>
        <dsp:cNvPr id="0" name=""/>
        <dsp:cNvSpPr/>
      </dsp:nvSpPr>
      <dsp:spPr>
        <a:xfrm>
          <a:off x="3891894" y="2972438"/>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i="1" kern="1200">
              <a:latin typeface="Calibri Light" panose="020F0302020204030204"/>
            </a:rPr>
            <a:t>Proposal Submission</a:t>
          </a:r>
          <a:endParaRPr lang="en-US" sz="1700" kern="1200"/>
        </a:p>
      </dsp:txBody>
      <dsp:txXfrm>
        <a:off x="3936324" y="3016868"/>
        <a:ext cx="1731456" cy="821298"/>
      </dsp:txXfrm>
    </dsp:sp>
    <dsp:sp modelId="{7D154250-9ECB-46A2-B0C0-04EA1B931EAB}">
      <dsp:nvSpPr>
        <dsp:cNvPr id="0" name=""/>
        <dsp:cNvSpPr/>
      </dsp:nvSpPr>
      <dsp:spPr>
        <a:xfrm>
          <a:off x="2175941" y="3963144"/>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i="1" kern="1200">
              <a:latin typeface="Calibri Light" panose="020F0302020204030204"/>
            </a:rPr>
            <a:t>Award Acceptance &amp; Setup</a:t>
          </a:r>
          <a:endParaRPr lang="en-US" sz="1700" i="1" kern="1200"/>
        </a:p>
      </dsp:txBody>
      <dsp:txXfrm>
        <a:off x="2220371" y="4007574"/>
        <a:ext cx="1731456" cy="821298"/>
      </dsp:txXfrm>
    </dsp:sp>
    <dsp:sp modelId="{D5094A32-8388-4F2E-83C3-BF40B304092C}">
      <dsp:nvSpPr>
        <dsp:cNvPr id="0" name=""/>
        <dsp:cNvSpPr/>
      </dsp:nvSpPr>
      <dsp:spPr>
        <a:xfrm>
          <a:off x="459989" y="2972438"/>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i="1" kern="1200">
              <a:latin typeface="Calibri Light" panose="020F0302020204030204"/>
            </a:rPr>
            <a:t>Award Management</a:t>
          </a:r>
          <a:endParaRPr lang="en-US" sz="1700" kern="1200"/>
        </a:p>
      </dsp:txBody>
      <dsp:txXfrm>
        <a:off x="504419" y="3016868"/>
        <a:ext cx="1731456" cy="821298"/>
      </dsp:txXfrm>
    </dsp:sp>
    <dsp:sp modelId="{46320E7E-01DB-41A2-BC3D-04CF55BEF80E}">
      <dsp:nvSpPr>
        <dsp:cNvPr id="0" name=""/>
        <dsp:cNvSpPr/>
      </dsp:nvSpPr>
      <dsp:spPr>
        <a:xfrm>
          <a:off x="459989" y="991027"/>
          <a:ext cx="1820316" cy="91015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i="0" kern="1200">
              <a:latin typeface="Calibri Light" panose="020F0302020204030204"/>
            </a:rPr>
            <a:t>Award Closeout</a:t>
          </a:r>
        </a:p>
      </dsp:txBody>
      <dsp:txXfrm>
        <a:off x="504419" y="1035457"/>
        <a:ext cx="1731456" cy="82129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173CA7-1D72-4E77-B82B-098035D9906F}" type="datetimeFigureOut">
              <a:rPr lang="en-US" smtClean="0"/>
              <a:t>11/6/2024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6688619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71BEF-8B07-4870-9B15-44CCDD05EAE2}"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FFAD5-C921-489C-BB96-BD885938FB32}" type="slidenum">
              <a:rPr lang="en-US" smtClean="0"/>
              <a:t>‹#›</a:t>
            </a:fld>
            <a:endParaRPr lang="en-US"/>
          </a:p>
        </p:txBody>
      </p:sp>
    </p:spTree>
    <p:extLst>
      <p:ext uri="{BB962C8B-B14F-4D97-AF65-F5344CB8AC3E}">
        <p14:creationId xmlns:p14="http://schemas.microsoft.com/office/powerpoint/2010/main" val="26755577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1</a:t>
            </a:fld>
            <a:endParaRPr lang="en-US"/>
          </a:p>
        </p:txBody>
      </p:sp>
    </p:spTree>
    <p:extLst>
      <p:ext uri="{BB962C8B-B14F-4D97-AF65-F5344CB8AC3E}">
        <p14:creationId xmlns:p14="http://schemas.microsoft.com/office/powerpoint/2010/main" val="122961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Chelsie</a:t>
            </a:r>
            <a:endParaRPr lang="en-US">
              <a:cs typeface="Calibri"/>
            </a:endParaRPr>
          </a:p>
          <a:p>
            <a:endParaRPr lang="en-US">
              <a:cs typeface="Calibri"/>
            </a:endParaRPr>
          </a:p>
          <a:p>
            <a:r>
              <a:rPr lang="en-US">
                <a:cs typeface="Calibri"/>
              </a:rPr>
              <a:t>Points </a:t>
            </a:r>
            <a:endParaRPr lang="en-US"/>
          </a:p>
          <a:p>
            <a:endParaRPr lang="en-US">
              <a:cs typeface="Calibri"/>
            </a:endParaRPr>
          </a:p>
          <a:p>
            <a:r>
              <a:rPr lang="en-US">
                <a:cs typeface="Calibri"/>
              </a:rPr>
              <a:t>We don't know the type. Source is non-payroll (would need manual entry)</a:t>
            </a:r>
          </a:p>
          <a:p>
            <a:endParaRPr lang="en-US">
              <a:cs typeface="Calibri"/>
            </a:endParaRPr>
          </a:p>
          <a:p>
            <a:r>
              <a:rPr lang="en-US">
                <a:cs typeface="Calibri"/>
              </a:rPr>
              <a:t>Main point! - Foreign Travel is not allowable on this award. Since it is an unallowable expense, it is unallowable as cost share.</a:t>
            </a:r>
          </a:p>
          <a:p>
            <a:r>
              <a:rPr lang="en-US">
                <a:cs typeface="Calibri"/>
              </a:rPr>
              <a:t>Other points – is cost share even required on this award? Even if this cost was allowable, we don't report voluntary uncommitted cost share.</a:t>
            </a:r>
          </a:p>
          <a:p>
            <a:r>
              <a:rPr lang="en-US">
                <a:cs typeface="Calibri"/>
              </a:rPr>
              <a:t>Talk to your PIs and department admins to make sure they understand basic guidance on cost share</a:t>
            </a:r>
          </a:p>
        </p:txBody>
      </p:sp>
      <p:sp>
        <p:nvSpPr>
          <p:cNvPr id="4" name="Slide Number Placeholder 3"/>
          <p:cNvSpPr>
            <a:spLocks noGrp="1"/>
          </p:cNvSpPr>
          <p:nvPr>
            <p:ph type="sldNum" sz="quarter" idx="5"/>
          </p:nvPr>
        </p:nvSpPr>
        <p:spPr/>
        <p:txBody>
          <a:bodyPr/>
          <a:lstStyle/>
          <a:p>
            <a:fld id="{870FFAD5-C921-489C-BB96-BD885938FB32}" type="slidenum">
              <a:rPr lang="en-US" smtClean="0"/>
              <a:t>10</a:t>
            </a:fld>
            <a:endParaRPr lang="en-US"/>
          </a:p>
        </p:txBody>
      </p:sp>
    </p:spTree>
    <p:extLst>
      <p:ext uri="{BB962C8B-B14F-4D97-AF65-F5344CB8AC3E}">
        <p14:creationId xmlns:p14="http://schemas.microsoft.com/office/powerpoint/2010/main" val="2188544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Chelsie</a:t>
            </a:r>
            <a:endParaRPr lang="en-US">
              <a:cs typeface="Calibri"/>
            </a:endParaRPr>
          </a:p>
          <a:p>
            <a:pPr marL="342900" indent="-342900">
              <a:buAutoNum type="arabicParenR"/>
            </a:pPr>
            <a:endParaRPr lang="en-US">
              <a:cs typeface="Calibri"/>
            </a:endParaRPr>
          </a:p>
          <a:p>
            <a:pPr marL="342900" indent="-342900">
              <a:buAutoNum type="arabicParenR"/>
            </a:pPr>
            <a:r>
              <a:rPr lang="en-US">
                <a:cs typeface="Calibri"/>
              </a:rPr>
              <a:t>Cost sharing expends UW resources (time/facilities/funding) on sponsored research, which limits how these resources can be used to support other needs and activities within campus</a:t>
            </a:r>
            <a:endParaRPr lang="en-US"/>
          </a:p>
          <a:p>
            <a:pPr marL="342900" indent="-342900">
              <a:buAutoNum type="arabicParenR"/>
            </a:pPr>
            <a:r>
              <a:rPr lang="en-US">
                <a:cs typeface="Calibri"/>
              </a:rPr>
              <a:t>Restrict PI's flexibility to conduct other research if they are committing effort to specific projects as cost share</a:t>
            </a:r>
          </a:p>
          <a:p>
            <a:pPr marL="342900" indent="-342900">
              <a:buAutoNum type="arabicParenR"/>
            </a:pPr>
            <a:r>
              <a:rPr lang="en-US">
                <a:cs typeface="Calibri"/>
              </a:rPr>
              <a:t>Cost sharing is auditable. To reduce to the risk of non-compliance, significant administrative effort may be needed to plan, capture, document, monitor, and report cost share. This is not always an easy task with our current systems</a:t>
            </a:r>
          </a:p>
          <a:p>
            <a:pPr marL="342900" indent="-342900">
              <a:buAutoNum type="arabicParenR"/>
            </a:pPr>
            <a:r>
              <a:rPr lang="en-US">
                <a:cs typeface="Calibri"/>
              </a:rPr>
              <a:t>Cost share is included in the research base for F&amp;A rate calculations. The addition of cost share reduces UW's recovery of indirect costs</a:t>
            </a:r>
          </a:p>
          <a:p>
            <a:pPr marL="342900" indent="-342900">
              <a:buAutoNum type="arabicParenR"/>
            </a:pPr>
            <a:endParaRPr lang="en-US">
              <a:cs typeface="Calibri"/>
            </a:endParaRPr>
          </a:p>
        </p:txBody>
      </p:sp>
      <p:sp>
        <p:nvSpPr>
          <p:cNvPr id="4" name="Slide Number Placeholder 3"/>
          <p:cNvSpPr>
            <a:spLocks noGrp="1"/>
          </p:cNvSpPr>
          <p:nvPr>
            <p:ph type="sldNum" sz="quarter" idx="5"/>
          </p:nvPr>
        </p:nvSpPr>
        <p:spPr/>
        <p:txBody>
          <a:bodyPr/>
          <a:lstStyle/>
          <a:p>
            <a:fld id="{870FFAD5-C921-489C-BB96-BD885938FB32}" type="slidenum">
              <a:rPr lang="en-US" smtClean="0"/>
              <a:t>11</a:t>
            </a:fld>
            <a:endParaRPr lang="en-US"/>
          </a:p>
        </p:txBody>
      </p:sp>
    </p:spTree>
    <p:extLst>
      <p:ext uri="{BB962C8B-B14F-4D97-AF65-F5344CB8AC3E}">
        <p14:creationId xmlns:p14="http://schemas.microsoft.com/office/powerpoint/2010/main" val="1962818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Chelsie</a:t>
            </a:r>
            <a:endParaRPr lang="en-US"/>
          </a:p>
          <a:p>
            <a:endParaRPr lang="en-US"/>
          </a:p>
          <a:p>
            <a:r>
              <a:rPr lang="en-US"/>
              <a:t>During the award</a:t>
            </a:r>
            <a:endParaRPr lang="en-US">
              <a:ea typeface="Calibri"/>
              <a:cs typeface="Calibri"/>
            </a:endParaRPr>
          </a:p>
          <a:p>
            <a:r>
              <a:rPr lang="en-US"/>
              <a:t>-delay ability to submit invoices or for sponsor payment – we'll talk more about this later </a:t>
            </a:r>
            <a:endParaRPr lang="en-US">
              <a:cs typeface="Calibri"/>
            </a:endParaRPr>
          </a:p>
          <a:p>
            <a:r>
              <a:rPr lang="en-US"/>
              <a:t>-delay payment of subrecipient invoices (for third-party) - we'll talk more about this later</a:t>
            </a:r>
            <a:endParaRPr lang="en-US">
              <a:cs typeface="Calibri"/>
            </a:endParaRPr>
          </a:p>
          <a:p>
            <a:r>
              <a:rPr lang="en-US"/>
              <a:t>-increased administrative burden – may need to communicate with sponsor (cost share waiver); need for revised cost share schedules </a:t>
            </a:r>
            <a:r>
              <a:rPr lang="en-US">
                <a:sym typeface="Wingdings" panose="05000000000000000000" pitchFamily="2" charset="2"/>
              </a:rPr>
              <a:t> revised cost share reports</a:t>
            </a:r>
            <a:endParaRPr lang="en-US">
              <a:cs typeface="Calibri"/>
            </a:endParaRPr>
          </a:p>
          <a:p>
            <a:r>
              <a:rPr lang="en-US"/>
              <a:t>-possible suspension/termination of award</a:t>
            </a:r>
            <a:endParaRPr lang="en-US">
              <a:cs typeface="Calibri"/>
            </a:endParaRPr>
          </a:p>
          <a:p>
            <a:r>
              <a:rPr lang="en-US">
                <a:sym typeface="Wingdings" panose="05000000000000000000" pitchFamily="2" charset="2"/>
              </a:rPr>
              <a:t>-negatively impact continuation applications</a:t>
            </a:r>
            <a:endParaRPr lang="en-US">
              <a:cs typeface="Calibri"/>
            </a:endParaRPr>
          </a:p>
          <a:p>
            <a:endParaRPr lang="en-US">
              <a:cs typeface="Calibri"/>
            </a:endParaRPr>
          </a:p>
          <a:p>
            <a:endParaRPr lang="en-US">
              <a:sym typeface="Wingdings" panose="05000000000000000000" pitchFamily="2" charset="2"/>
            </a:endParaRPr>
          </a:p>
          <a:p>
            <a:r>
              <a:rPr lang="en-US">
                <a:sym typeface="Wingdings" panose="05000000000000000000" pitchFamily="2" charset="2"/>
              </a:rPr>
              <a:t>End of award</a:t>
            </a:r>
            <a:endParaRPr lang="en-US">
              <a:cs typeface="Calibri"/>
            </a:endParaRPr>
          </a:p>
          <a:p>
            <a:r>
              <a:rPr lang="en-US">
                <a:sym typeface="Wingdings" panose="05000000000000000000" pitchFamily="2" charset="2"/>
              </a:rPr>
              <a:t>-may need to return funds to sponsor</a:t>
            </a:r>
            <a:endParaRPr lang="en-US">
              <a:cs typeface="Calibri"/>
            </a:endParaRPr>
          </a:p>
          <a:p>
            <a:r>
              <a:rPr lang="en-US">
                <a:sym typeface="Wingdings" panose="05000000000000000000" pitchFamily="2" charset="2"/>
              </a:rPr>
              <a:t>-for third-party – UW may need to make up shortfall</a:t>
            </a:r>
            <a:endParaRPr lang="en-US">
              <a:cs typeface="Calibri"/>
            </a:endParaRPr>
          </a:p>
          <a:p>
            <a:r>
              <a:rPr lang="en-US">
                <a:sym typeface="Wingdings" panose="05000000000000000000" pitchFamily="2" charset="2"/>
              </a:rPr>
              <a:t>-may negatively impact future awards from sponsor</a:t>
            </a:r>
            <a:endParaRPr lang="en-US">
              <a:cs typeface="Calibri"/>
            </a:endParaRPr>
          </a:p>
          <a:p>
            <a:r>
              <a:rPr lang="en-US">
                <a:sym typeface="Wingdings" panose="05000000000000000000" pitchFamily="2" charset="2"/>
              </a:rPr>
              <a:t>-may negatively impact other awards from sponsor</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12</a:t>
            </a:fld>
            <a:endParaRPr lang="en-US"/>
          </a:p>
        </p:txBody>
      </p:sp>
    </p:spTree>
    <p:extLst>
      <p:ext uri="{BB962C8B-B14F-4D97-AF65-F5344CB8AC3E}">
        <p14:creationId xmlns:p14="http://schemas.microsoft.com/office/powerpoint/2010/main" val="2886569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Chelsie</a:t>
            </a:r>
          </a:p>
          <a:p>
            <a:endParaRPr lang="en-US">
              <a:cs typeface="Calibri"/>
            </a:endParaRPr>
          </a:p>
          <a:p>
            <a:r>
              <a:rPr lang="en-US">
                <a:cs typeface="Calibri"/>
              </a:rPr>
              <a:t>-only cost share when it is mandatory</a:t>
            </a:r>
            <a:endParaRPr lang="en-US">
              <a:ea typeface="Calibri"/>
              <a:cs typeface="Calibri"/>
            </a:endParaRPr>
          </a:p>
          <a:p>
            <a:r>
              <a:rPr lang="en-US"/>
              <a:t>-avoid concrete dollar amounts for cost share commitments at the time of proposal. If awarded amount is reduced, cost share will likely remain the same</a:t>
            </a:r>
            <a:endParaRPr lang="en-US">
              <a:cs typeface="Calibri" panose="020F0502020204030204"/>
            </a:endParaRPr>
          </a:p>
          <a:p>
            <a:r>
              <a:rPr lang="en-US">
                <a:cs typeface="Calibri" panose="020F0502020204030204"/>
              </a:rPr>
              <a:t>-Payroll is generally the best cost share source since it is already tracked internally. If you</a:t>
            </a:r>
          </a:p>
          <a:p>
            <a:r>
              <a:rPr lang="en-US">
                <a:cs typeface="Calibri" panose="020F0502020204030204"/>
              </a:rPr>
              <a:t>-if relying on other departments/subrecipients/third-party entities to provide cost share, make sure everyone clearly understands what is required from them (sources, amounts, timing, documentation)</a:t>
            </a:r>
          </a:p>
          <a:p>
            <a:r>
              <a:rPr lang="en-US">
                <a:cs typeface="Calibri" panose="020F0502020204030204"/>
              </a:rPr>
              <a:t>-don't wait until the end of an award to make sure cost share is on track! Regularly monitor cost share to catch potential problems early</a:t>
            </a:r>
            <a:endParaRPr lang="en-US">
              <a:ea typeface="Calibri" panose="020F0502020204030204"/>
              <a:cs typeface="Calibri" panose="020F0502020204030204"/>
            </a:endParaRPr>
          </a:p>
          <a:p>
            <a:r>
              <a:rPr lang="en-US">
                <a:cs typeface="Calibri" panose="020F0502020204030204"/>
              </a:rPr>
              <a:t>-make sure all cost share is properly documented (especially important for non-payroll and third-party cost share)</a:t>
            </a:r>
          </a:p>
        </p:txBody>
      </p:sp>
      <p:sp>
        <p:nvSpPr>
          <p:cNvPr id="4" name="Slide Number Placeholder 3"/>
          <p:cNvSpPr>
            <a:spLocks noGrp="1"/>
          </p:cNvSpPr>
          <p:nvPr>
            <p:ph type="sldNum" sz="quarter" idx="5"/>
          </p:nvPr>
        </p:nvSpPr>
        <p:spPr/>
        <p:txBody>
          <a:bodyPr/>
          <a:lstStyle/>
          <a:p>
            <a:fld id="{870FFAD5-C921-489C-BB96-BD885938FB32}" type="slidenum">
              <a:rPr lang="en-US" smtClean="0"/>
              <a:t>13</a:t>
            </a:fld>
            <a:endParaRPr lang="en-US"/>
          </a:p>
        </p:txBody>
      </p:sp>
    </p:spTree>
    <p:extLst>
      <p:ext uri="{BB962C8B-B14F-4D97-AF65-F5344CB8AC3E}">
        <p14:creationId xmlns:p14="http://schemas.microsoft.com/office/powerpoint/2010/main" val="2053207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14</a:t>
            </a:fld>
            <a:endParaRPr lang="en-US"/>
          </a:p>
        </p:txBody>
      </p:sp>
    </p:spTree>
    <p:extLst>
      <p:ext uri="{BB962C8B-B14F-4D97-AF65-F5344CB8AC3E}">
        <p14:creationId xmlns:p14="http://schemas.microsoft.com/office/powerpoint/2010/main" val="3697344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15</a:t>
            </a:fld>
            <a:endParaRPr lang="en-US"/>
          </a:p>
        </p:txBody>
      </p:sp>
    </p:spTree>
    <p:extLst>
      <p:ext uri="{BB962C8B-B14F-4D97-AF65-F5344CB8AC3E}">
        <p14:creationId xmlns:p14="http://schemas.microsoft.com/office/powerpoint/2010/main" val="915775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endParaRPr lang="en-US">
              <a:cs typeface="Calibri"/>
            </a:endParaRPr>
          </a:p>
          <a:p>
            <a:r>
              <a:rPr lang="en-US"/>
              <a:t>Don’t Cost Share if it’s Not Mandatory.</a:t>
            </a:r>
          </a:p>
          <a:p>
            <a:pPr lvl="1">
              <a:buFont typeface="Courier New" panose="020B0604020202020204" pitchFamily="34" charset="0"/>
              <a:buChar char="o"/>
            </a:pPr>
            <a:r>
              <a:rPr lang="en-US"/>
              <a:t>Admin Burden!</a:t>
            </a:r>
            <a:endParaRPr lang="en-US">
              <a:ea typeface="Calibri" panose="020F0502020204030204"/>
              <a:cs typeface="Calibri" panose="020F0502020204030204"/>
            </a:endParaRPr>
          </a:p>
          <a:p>
            <a:pPr lvl="1">
              <a:buFont typeface="Courier New" panose="020B0604020202020204" pitchFamily="34" charset="0"/>
              <a:buChar char="o"/>
            </a:pPr>
            <a:r>
              <a:rPr lang="en-US"/>
              <a:t>Lowers F&amp;A Rate Calculations.</a:t>
            </a:r>
            <a:endParaRPr lang="en-US">
              <a:ea typeface="Calibri" panose="020F0502020204030204"/>
              <a:cs typeface="Calibri" panose="020F0502020204030204"/>
            </a:endParaRPr>
          </a:p>
          <a:p>
            <a:r>
              <a:rPr lang="en-US"/>
              <a:t>Do not offer or let your PIs offer quantified voluntary cost share!  </a:t>
            </a:r>
          </a:p>
          <a:p>
            <a:pPr lvl="1">
              <a:buFont typeface="Courier New" panose="020B0604020202020204" pitchFamily="34" charset="0"/>
              <a:buChar char="o"/>
            </a:pPr>
            <a:r>
              <a:rPr lang="en-US"/>
              <a:t>Quantified cost share in a proposal budget narrative, scope of work, or elsewhere is Voluntary Committed Cost Share that must be tracked!</a:t>
            </a:r>
            <a:endParaRPr lang="en-US">
              <a:ea typeface="Calibri" panose="020F0502020204030204"/>
              <a:cs typeface="Calibri" panose="020F0502020204030204"/>
            </a:endParaRPr>
          </a:p>
          <a:p>
            <a:pPr lvl="1">
              <a:buFont typeface="Courier New" panose="020B0604020202020204" pitchFamily="34" charset="0"/>
              <a:buChar char="o"/>
            </a:pPr>
            <a:r>
              <a:rPr lang="en-US"/>
              <a:t>It is fine to offer non-quantified cost share.</a:t>
            </a:r>
            <a:endParaRPr lang="en-US">
              <a:ea typeface="Calibri" panose="020F0502020204030204"/>
              <a:cs typeface="Calibri" panose="020F0502020204030204"/>
            </a:endParaRPr>
          </a:p>
          <a:p>
            <a:endParaRPr lang="en-US">
              <a:cs typeface="Calibri"/>
            </a:endParaRPr>
          </a:p>
        </p:txBody>
      </p:sp>
      <p:sp>
        <p:nvSpPr>
          <p:cNvPr id="4" name="Slide Number Placeholder 3"/>
          <p:cNvSpPr>
            <a:spLocks noGrp="1"/>
          </p:cNvSpPr>
          <p:nvPr>
            <p:ph type="sldNum" sz="quarter" idx="5"/>
          </p:nvPr>
        </p:nvSpPr>
        <p:spPr/>
        <p:txBody>
          <a:bodyPr/>
          <a:lstStyle/>
          <a:p>
            <a:fld id="{870FFAD5-C921-489C-BB96-BD885938FB32}" type="slidenum">
              <a:rPr lang="en-US" smtClean="0"/>
              <a:t>16</a:t>
            </a:fld>
            <a:endParaRPr lang="en-US"/>
          </a:p>
        </p:txBody>
      </p:sp>
    </p:spTree>
    <p:extLst>
      <p:ext uri="{BB962C8B-B14F-4D97-AF65-F5344CB8AC3E}">
        <p14:creationId xmlns:p14="http://schemas.microsoft.com/office/powerpoint/2010/main" val="1423564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endParaRPr lang="en-US">
              <a:ea typeface="Calibri"/>
              <a:cs typeface="Calibri"/>
            </a:endParaRPr>
          </a:p>
          <a:p>
            <a:pPr marL="228600" indent="-228600">
              <a:buAutoNum type="arabicPeriod"/>
            </a:pPr>
            <a:r>
              <a:rPr lang="en-US">
                <a:ea typeface="Calibri"/>
                <a:cs typeface="Calibri"/>
              </a:rPr>
              <a:t>Bad</a:t>
            </a:r>
          </a:p>
          <a:p>
            <a:pPr marL="228600" indent="-228600">
              <a:buAutoNum type="arabicPeriod"/>
            </a:pPr>
            <a:r>
              <a:rPr lang="en-US">
                <a:ea typeface="Calibri"/>
                <a:cs typeface="Calibri"/>
              </a:rPr>
              <a:t>OK</a:t>
            </a:r>
          </a:p>
          <a:p>
            <a:pPr marL="228600" indent="-228600">
              <a:buAutoNum type="arabicPeriod"/>
            </a:pPr>
            <a:r>
              <a:rPr lang="en-US">
                <a:ea typeface="Calibri"/>
                <a:cs typeface="Calibri"/>
              </a:rPr>
              <a:t>Bad</a:t>
            </a:r>
          </a:p>
        </p:txBody>
      </p:sp>
      <p:sp>
        <p:nvSpPr>
          <p:cNvPr id="4" name="Slide Number Placeholder 3"/>
          <p:cNvSpPr>
            <a:spLocks noGrp="1"/>
          </p:cNvSpPr>
          <p:nvPr>
            <p:ph type="sldNum" sz="quarter" idx="5"/>
          </p:nvPr>
        </p:nvSpPr>
        <p:spPr/>
        <p:txBody>
          <a:bodyPr/>
          <a:lstStyle/>
          <a:p>
            <a:fld id="{870FFAD5-C921-489C-BB96-BD885938FB32}" type="slidenum">
              <a:rPr lang="en-US" smtClean="0"/>
              <a:t>17</a:t>
            </a:fld>
            <a:endParaRPr lang="en-US"/>
          </a:p>
        </p:txBody>
      </p:sp>
    </p:spTree>
    <p:extLst>
      <p:ext uri="{BB962C8B-B14F-4D97-AF65-F5344CB8AC3E}">
        <p14:creationId xmlns:p14="http://schemas.microsoft.com/office/powerpoint/2010/main" val="254275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Chelsie</a:t>
            </a:r>
          </a:p>
          <a:p>
            <a:endParaRPr lang="en-US" dirty="0">
              <a:ea typeface="Calibri"/>
              <a:cs typeface="Calibri"/>
            </a:endParaRPr>
          </a:p>
          <a:p>
            <a:pPr marL="1085850" lvl="2" indent="-171450">
              <a:buFont typeface="Arial"/>
              <a:buChar char="•"/>
            </a:pPr>
            <a:r>
              <a:rPr lang="en-US" dirty="0"/>
              <a:t>Don’t do it!</a:t>
            </a:r>
            <a:endParaRPr lang="en-US" dirty="0">
              <a:cs typeface="Calibri"/>
            </a:endParaRPr>
          </a:p>
          <a:p>
            <a:pPr marL="1085850" lvl="2" indent="-171450">
              <a:buFont typeface="Arial"/>
              <a:buChar char="•"/>
            </a:pPr>
            <a:r>
              <a:rPr lang="en-US" dirty="0"/>
              <a:t>Don’t quantify</a:t>
            </a:r>
            <a:endParaRPr lang="en-US" dirty="0">
              <a:cs typeface="Calibri"/>
            </a:endParaRPr>
          </a:p>
          <a:p>
            <a:pPr marL="1085850" lvl="2" indent="-171450">
              <a:buFont typeface="Arial"/>
              <a:buChar char="•"/>
            </a:pPr>
            <a:r>
              <a:rPr lang="en-US" dirty="0"/>
              <a:t>% is better than flat amount</a:t>
            </a:r>
            <a:endParaRPr lang="en-US" dirty="0">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70FFAD5-C921-489C-BB96-BD885938FB32}" type="slidenum">
              <a:rPr lang="en-US" smtClean="0"/>
              <a:t>18</a:t>
            </a:fld>
            <a:endParaRPr lang="en-US"/>
          </a:p>
        </p:txBody>
      </p:sp>
    </p:spTree>
    <p:extLst>
      <p:ext uri="{BB962C8B-B14F-4D97-AF65-F5344CB8AC3E}">
        <p14:creationId xmlns:p14="http://schemas.microsoft.com/office/powerpoint/2010/main" val="483288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19</a:t>
            </a:fld>
            <a:endParaRPr lang="en-US"/>
          </a:p>
        </p:txBody>
      </p:sp>
    </p:spTree>
    <p:extLst>
      <p:ext uri="{BB962C8B-B14F-4D97-AF65-F5344CB8AC3E}">
        <p14:creationId xmlns:p14="http://schemas.microsoft.com/office/powerpoint/2010/main" val="50567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2</a:t>
            </a:fld>
            <a:endParaRPr lang="en-US"/>
          </a:p>
        </p:txBody>
      </p:sp>
    </p:spTree>
    <p:extLst>
      <p:ext uri="{BB962C8B-B14F-4D97-AF65-F5344CB8AC3E}">
        <p14:creationId xmlns:p14="http://schemas.microsoft.com/office/powerpoint/2010/main" val="2540347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20</a:t>
            </a:fld>
            <a:endParaRPr lang="en-US"/>
          </a:p>
        </p:txBody>
      </p:sp>
    </p:spTree>
    <p:extLst>
      <p:ext uri="{BB962C8B-B14F-4D97-AF65-F5344CB8AC3E}">
        <p14:creationId xmlns:p14="http://schemas.microsoft.com/office/powerpoint/2010/main" val="4015061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Chelsie</a:t>
            </a:r>
            <a:endParaRPr lang="en-US">
              <a:cs typeface="Calibri"/>
            </a:endParaRPr>
          </a:p>
          <a:p>
            <a:endParaRPr lang="en-US">
              <a:cs typeface="Calibri"/>
            </a:endParaRPr>
          </a:p>
          <a:p>
            <a:r>
              <a:rPr lang="en-US">
                <a:cs typeface="Calibri"/>
              </a:rPr>
              <a:t>This really begins with the FOA and proposal, but once we get to the award issuance, everything is finalized</a:t>
            </a:r>
            <a:endParaRPr lang="en-US"/>
          </a:p>
          <a:p>
            <a:r>
              <a:rPr lang="en-US">
                <a:cs typeface="Calibri"/>
              </a:rPr>
              <a:t>-you want to be aware of any special cost share requirements throughout the proposal and negotiation phases</a:t>
            </a:r>
          </a:p>
          <a:p>
            <a:r>
              <a:rPr lang="en-US">
                <a:cs typeface="Calibri"/>
              </a:rPr>
              <a:t>-after award is granted, make sure everything is as expected</a:t>
            </a:r>
            <a:endParaRPr lang="en-US">
              <a:ea typeface="Calibri" panose="020F0502020204030204"/>
              <a:cs typeface="Calibri"/>
            </a:endParaRPr>
          </a:p>
          <a:p>
            <a:r>
              <a:rPr lang="en-US">
                <a:cs typeface="Calibri"/>
              </a:rPr>
              <a:t>-communicate necessary cost share terms to any third party/subrecipient cost share providers</a:t>
            </a:r>
          </a:p>
        </p:txBody>
      </p:sp>
      <p:sp>
        <p:nvSpPr>
          <p:cNvPr id="4" name="Slide Number Placeholder 3"/>
          <p:cNvSpPr>
            <a:spLocks noGrp="1"/>
          </p:cNvSpPr>
          <p:nvPr>
            <p:ph type="sldNum" sz="quarter" idx="5"/>
          </p:nvPr>
        </p:nvSpPr>
        <p:spPr/>
        <p:txBody>
          <a:bodyPr/>
          <a:lstStyle/>
          <a:p>
            <a:fld id="{870FFAD5-C921-489C-BB96-BD885938FB32}" type="slidenum">
              <a:rPr lang="en-US" smtClean="0"/>
              <a:t>21</a:t>
            </a:fld>
            <a:endParaRPr lang="en-US"/>
          </a:p>
        </p:txBody>
      </p:sp>
    </p:spTree>
    <p:extLst>
      <p:ext uri="{BB962C8B-B14F-4D97-AF65-F5344CB8AC3E}">
        <p14:creationId xmlns:p14="http://schemas.microsoft.com/office/powerpoint/2010/main" val="3036374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Chelsie</a:t>
            </a:r>
            <a:endParaRPr lang="en-US"/>
          </a:p>
          <a:p>
            <a:endParaRPr lang="en-US"/>
          </a:p>
          <a:p>
            <a:r>
              <a:rPr lang="en-US"/>
              <a:t>BP – MSN234911</a:t>
            </a:r>
            <a:endParaRPr lang="en-US">
              <a:ea typeface="Calibri" panose="020F0502020204030204"/>
              <a:cs typeface="Calibri" panose="020F0502020204030204"/>
            </a:endParaRPr>
          </a:p>
          <a:p>
            <a:r>
              <a:rPr lang="en-US"/>
              <a:t>Invoice – MSN238074</a:t>
            </a:r>
            <a:endParaRPr lang="en-US">
              <a:cs typeface="Calibri"/>
            </a:endParaRPr>
          </a:p>
          <a:p>
            <a:endParaRPr lang="en-US"/>
          </a:p>
          <a:p>
            <a:r>
              <a:rPr lang="en-US"/>
              <a:t>-carefully review the cost sharing requirements in the FOA, during negotiations, and the award terms &amp; conditions.</a:t>
            </a:r>
            <a:endParaRPr lang="en-US">
              <a:cs typeface="Calibri"/>
            </a:endParaRPr>
          </a:p>
          <a:p>
            <a:r>
              <a:rPr lang="en-US"/>
              <a:t>-make sure you consider the required timing of cost share contributions when setting up cost share schedules and approving subrecipient/third-party budgets</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22</a:t>
            </a:fld>
            <a:endParaRPr lang="en-US"/>
          </a:p>
        </p:txBody>
      </p:sp>
    </p:spTree>
    <p:extLst>
      <p:ext uri="{BB962C8B-B14F-4D97-AF65-F5344CB8AC3E}">
        <p14:creationId xmlns:p14="http://schemas.microsoft.com/office/powerpoint/2010/main" val="3143477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Chelsie</a:t>
            </a:r>
            <a:endParaRPr lang="en-US">
              <a:cs typeface="Calibri"/>
            </a:endParaRPr>
          </a:p>
          <a:p>
            <a:endParaRPr lang="en-US">
              <a:cs typeface="Calibri"/>
            </a:endParaRPr>
          </a:p>
          <a:p>
            <a:r>
              <a:rPr lang="en-US">
                <a:cs typeface="Calibri"/>
              </a:rPr>
              <a:t>MSN238074</a:t>
            </a:r>
            <a:endParaRPr lang="en-US"/>
          </a:p>
          <a:p>
            <a:endParaRPr lang="en-US">
              <a:cs typeface="Calibri"/>
            </a:endParaRPr>
          </a:p>
          <a:p>
            <a:r>
              <a:rPr lang="en-US">
                <a:cs typeface="Calibri"/>
              </a:rPr>
              <a:t>DOE – Energy Efficiency and Renewal Energy (EERE) program</a:t>
            </a:r>
          </a:p>
        </p:txBody>
      </p:sp>
      <p:sp>
        <p:nvSpPr>
          <p:cNvPr id="4" name="Slide Number Placeholder 3"/>
          <p:cNvSpPr>
            <a:spLocks noGrp="1"/>
          </p:cNvSpPr>
          <p:nvPr>
            <p:ph type="sldNum" sz="quarter" idx="5"/>
          </p:nvPr>
        </p:nvSpPr>
        <p:spPr/>
        <p:txBody>
          <a:bodyPr/>
          <a:lstStyle/>
          <a:p>
            <a:fld id="{870FFAD5-C921-489C-BB96-BD885938FB32}" type="slidenum">
              <a:rPr lang="en-US" smtClean="0"/>
              <a:t>23</a:t>
            </a:fld>
            <a:endParaRPr lang="en-US"/>
          </a:p>
        </p:txBody>
      </p:sp>
    </p:spTree>
    <p:extLst>
      <p:ext uri="{BB962C8B-B14F-4D97-AF65-F5344CB8AC3E}">
        <p14:creationId xmlns:p14="http://schemas.microsoft.com/office/powerpoint/2010/main" val="2676566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Chelsie</a:t>
            </a:r>
          </a:p>
          <a:p>
            <a:endParaRPr lang="en-US" dirty="0">
              <a:cs typeface="Calibri"/>
            </a:endParaRPr>
          </a:p>
          <a:p>
            <a:pPr marL="1085850" lvl="2" indent="-171450">
              <a:buFont typeface="Arial"/>
              <a:buChar char="•"/>
            </a:pPr>
            <a:r>
              <a:rPr lang="en-US" dirty="0"/>
              <a:t>Probably won’t be able to invoice for first few years</a:t>
            </a:r>
            <a:endParaRPr lang="en-US" dirty="0">
              <a:cs typeface="Calibri"/>
            </a:endParaRPr>
          </a:p>
          <a:p>
            <a:pPr marL="1085850" lvl="2" indent="-171450">
              <a:buFont typeface="Arial"/>
              <a:buChar char="•"/>
            </a:pPr>
            <a:r>
              <a:rPr lang="en-US" dirty="0"/>
              <a:t>Need to shift majority of UW cost share to year 1</a:t>
            </a:r>
            <a:endParaRPr lang="en-US" dirty="0">
              <a:cs typeface="Calibri"/>
            </a:endParaRPr>
          </a:p>
          <a:p>
            <a:pPr marL="1085850" lvl="2" indent="-171450">
              <a:buFont typeface="Arial"/>
              <a:buChar char="•"/>
            </a:pPr>
            <a:r>
              <a:rPr lang="en-US" dirty="0"/>
              <a:t>Keep term in mind when constructing budgets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70FFAD5-C921-489C-BB96-BD885938FB32}" type="slidenum">
              <a:rPr lang="en-US" smtClean="0"/>
              <a:t>24</a:t>
            </a:fld>
            <a:endParaRPr lang="en-US"/>
          </a:p>
        </p:txBody>
      </p:sp>
    </p:spTree>
    <p:extLst>
      <p:ext uri="{BB962C8B-B14F-4D97-AF65-F5344CB8AC3E}">
        <p14:creationId xmlns:p14="http://schemas.microsoft.com/office/powerpoint/2010/main" val="3050685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25</a:t>
            </a:fld>
            <a:endParaRPr lang="en-US"/>
          </a:p>
        </p:txBody>
      </p:sp>
    </p:spTree>
    <p:extLst>
      <p:ext uri="{BB962C8B-B14F-4D97-AF65-F5344CB8AC3E}">
        <p14:creationId xmlns:p14="http://schemas.microsoft.com/office/powerpoint/2010/main" val="2337265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26</a:t>
            </a:fld>
            <a:endParaRPr lang="en-US"/>
          </a:p>
        </p:txBody>
      </p:sp>
    </p:spTree>
    <p:extLst>
      <p:ext uri="{BB962C8B-B14F-4D97-AF65-F5344CB8AC3E}">
        <p14:creationId xmlns:p14="http://schemas.microsoft.com/office/powerpoint/2010/main" val="2445870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endParaRPr lang="en-US">
              <a:cs typeface="Calibri"/>
            </a:endParaRPr>
          </a:p>
          <a:p>
            <a:pPr fontAlgn="ctr">
              <a:spcBef>
                <a:spcPts val="0"/>
              </a:spcBef>
            </a:pPr>
            <a:r>
              <a:rPr lang="en-US"/>
              <a:t>Our system is dumb! </a:t>
            </a:r>
          </a:p>
          <a:p>
            <a:pPr lvl="1" fontAlgn="ctr">
              <a:spcBef>
                <a:spcPts val="0"/>
              </a:spcBef>
              <a:buFont typeface="Courier New" panose="020B0604020202020204" pitchFamily="34" charset="0"/>
              <a:buChar char="o"/>
            </a:pPr>
            <a:r>
              <a:rPr lang="en-US"/>
              <a:t>It only knows exactly what we told it to look for.  If payroll changes, we need to change the cost share schedule.</a:t>
            </a:r>
            <a:endParaRPr lang="en-US">
              <a:ea typeface="Calibri" panose="020F0502020204030204"/>
              <a:cs typeface="Calibri" panose="020F0502020204030204"/>
            </a:endParaRPr>
          </a:p>
          <a:p>
            <a:pPr rtl="0" fontAlgn="ctr">
              <a:spcBef>
                <a:spcPts val="0"/>
              </a:spcBef>
              <a:spcAft>
                <a:spcPts val="0"/>
              </a:spcAft>
              <a:buFont typeface="Arial" panose="020B0604020202020204" pitchFamily="34" charset="0"/>
              <a:buChar char="•"/>
            </a:pPr>
            <a:r>
              <a:rPr lang="en-US"/>
              <a:t>The cost share system looks at every pay period for payroll cost share, and:</a:t>
            </a:r>
          </a:p>
          <a:p>
            <a:pPr lvl="1" rtl="0" fontAlgn="ctr">
              <a:spcBef>
                <a:spcPts val="0"/>
              </a:spcBef>
              <a:spcAft>
                <a:spcPts val="0"/>
              </a:spcAft>
              <a:buFont typeface="Courier New" panose="02070309020205020404" pitchFamily="49" charset="0"/>
              <a:buChar char="o"/>
            </a:pPr>
            <a:r>
              <a:rPr lang="en-US"/>
              <a:t>If the percentage of salary paid on the cost share source goes below the cost share percentage it's looking for it will fail.</a:t>
            </a:r>
            <a:endParaRPr lang="en-US">
              <a:ea typeface="Calibri" panose="020F0502020204030204"/>
              <a:cs typeface="Calibri" panose="020F0502020204030204"/>
            </a:endParaRPr>
          </a:p>
          <a:p>
            <a:pPr lvl="1" rtl="0" fontAlgn="ctr">
              <a:spcBef>
                <a:spcPts val="0"/>
              </a:spcBef>
              <a:spcAft>
                <a:spcPts val="0"/>
              </a:spcAft>
              <a:buFont typeface="Courier New" panose="02070309020205020404" pitchFamily="49" charset="0"/>
              <a:buChar char="o"/>
            </a:pPr>
            <a:r>
              <a:rPr lang="en-US"/>
              <a:t>cost share reads 2 decimal places, and you must round down the larger HRS payroll decimals.</a:t>
            </a:r>
            <a:endParaRPr lang="en-US">
              <a:ea typeface="Calibri" panose="020F0502020204030204"/>
              <a:cs typeface="Calibri" panose="020F0502020204030204"/>
            </a:endParaRPr>
          </a:p>
          <a:p>
            <a:pPr lvl="1" rtl="0" fontAlgn="ctr">
              <a:spcBef>
                <a:spcPts val="0"/>
              </a:spcBef>
              <a:spcAft>
                <a:spcPts val="0"/>
              </a:spcAft>
              <a:buFont typeface="Courier New" panose="02070309020205020404" pitchFamily="49" charset="0"/>
              <a:buChar char="o"/>
            </a:pPr>
            <a:r>
              <a:rPr lang="en-US"/>
              <a:t>if the person's salary sources change, the cost share system won't know and will fail looking for the old cost share source</a:t>
            </a:r>
            <a:endParaRPr lang="en-US">
              <a:ea typeface="Calibri" panose="020F0502020204030204"/>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27</a:t>
            </a:fld>
            <a:endParaRPr lang="en-US"/>
          </a:p>
        </p:txBody>
      </p:sp>
    </p:spTree>
    <p:extLst>
      <p:ext uri="{BB962C8B-B14F-4D97-AF65-F5344CB8AC3E}">
        <p14:creationId xmlns:p14="http://schemas.microsoft.com/office/powerpoint/2010/main" val="1352778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endParaRPr lang="en-US">
              <a:cs typeface="Calibri"/>
            </a:endParaRPr>
          </a:p>
          <a:p>
            <a:r>
              <a:rPr lang="en-US">
                <a:cs typeface="Calibri"/>
              </a:rPr>
              <a:t>Here’s an example of someone’s payroll funding splits.  They’re set up at 5% on a non-sponsored source represented in the final row of funding.  If we set the cost share at 5%, it will bomb!</a:t>
            </a:r>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28</a:t>
            </a:fld>
            <a:endParaRPr lang="en-US"/>
          </a:p>
        </p:txBody>
      </p:sp>
    </p:spTree>
    <p:extLst>
      <p:ext uri="{BB962C8B-B14F-4D97-AF65-F5344CB8AC3E}">
        <p14:creationId xmlns:p14="http://schemas.microsoft.com/office/powerpoint/2010/main" val="3219755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endParaRPr lang="en-US">
              <a:cs typeface="Calibri"/>
            </a:endParaRPr>
          </a:p>
          <a:p>
            <a:r>
              <a:rPr lang="en-US">
                <a:cs typeface="Calibri"/>
              </a:rPr>
              <a:t>This schedule aligns with the 9-month dates.  2</a:t>
            </a:r>
            <a:r>
              <a:rPr lang="en-US" baseline="30000">
                <a:cs typeface="Calibri"/>
              </a:rPr>
              <a:t>nd</a:t>
            </a:r>
            <a:r>
              <a:rPr lang="en-US">
                <a:cs typeface="Calibri"/>
              </a:rPr>
              <a:t> week of Aug A and the end of May B biweekly pay periods.</a:t>
            </a:r>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29</a:t>
            </a:fld>
            <a:endParaRPr lang="en-US"/>
          </a:p>
        </p:txBody>
      </p:sp>
    </p:spTree>
    <p:extLst>
      <p:ext uri="{BB962C8B-B14F-4D97-AF65-F5344CB8AC3E}">
        <p14:creationId xmlns:p14="http://schemas.microsoft.com/office/powerpoint/2010/main" val="372578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pPr marL="171450" indent="-171450">
              <a:buFont typeface="Calibri"/>
              <a:buChar char="-"/>
            </a:pPr>
            <a:endParaRPr lang="en-US">
              <a:ea typeface="Calibri"/>
              <a:cs typeface="Calibri"/>
            </a:endParaRPr>
          </a:p>
          <a:p>
            <a:pPr marL="171450" indent="-171450">
              <a:buFont typeface="Calibri"/>
              <a:buChar char="-"/>
            </a:pPr>
            <a:r>
              <a:rPr lang="en-US">
                <a:ea typeface="Calibri"/>
                <a:cs typeface="Calibri"/>
              </a:rPr>
              <a:t>Raise your hand if you've been doing research admin for 3+ years; 1-2 years; less than 1 year</a:t>
            </a:r>
            <a:endParaRPr lang="en-US"/>
          </a:p>
          <a:p>
            <a:pPr marL="171450" indent="-171450">
              <a:buFont typeface="Calibri"/>
              <a:buChar char="-"/>
            </a:pPr>
            <a:r>
              <a:rPr lang="en-US">
                <a:ea typeface="Calibri"/>
                <a:cs typeface="Calibri"/>
              </a:rPr>
              <a:t>Raise your hand if you've done a lot of cost share...a little…or none</a:t>
            </a:r>
          </a:p>
        </p:txBody>
      </p:sp>
      <p:sp>
        <p:nvSpPr>
          <p:cNvPr id="4" name="Slide Number Placeholder 3"/>
          <p:cNvSpPr>
            <a:spLocks noGrp="1"/>
          </p:cNvSpPr>
          <p:nvPr>
            <p:ph type="sldNum" sz="quarter" idx="5"/>
          </p:nvPr>
        </p:nvSpPr>
        <p:spPr/>
        <p:txBody>
          <a:bodyPr/>
          <a:lstStyle/>
          <a:p>
            <a:fld id="{870FFAD5-C921-489C-BB96-BD885938FB32}" type="slidenum">
              <a:rPr lang="en-US" smtClean="0"/>
              <a:t>3</a:t>
            </a:fld>
            <a:endParaRPr lang="en-US"/>
          </a:p>
        </p:txBody>
      </p:sp>
    </p:spTree>
    <p:extLst>
      <p:ext uri="{BB962C8B-B14F-4D97-AF65-F5344CB8AC3E}">
        <p14:creationId xmlns:p14="http://schemas.microsoft.com/office/powerpoint/2010/main" val="2364911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endParaRPr lang="en-US">
              <a:cs typeface="Calibri"/>
            </a:endParaRPr>
          </a:p>
          <a:p>
            <a:r>
              <a:rPr lang="en-US">
                <a:cs typeface="Calibri"/>
              </a:rPr>
              <a:t>Top row will fail for c-basis faculty; bottom two rows are corrected</a:t>
            </a:r>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30</a:t>
            </a:fld>
            <a:endParaRPr lang="en-US"/>
          </a:p>
        </p:txBody>
      </p:sp>
    </p:spTree>
    <p:extLst>
      <p:ext uri="{BB962C8B-B14F-4D97-AF65-F5344CB8AC3E}">
        <p14:creationId xmlns:p14="http://schemas.microsoft.com/office/powerpoint/2010/main" val="4198308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endParaRPr lang="en-US">
              <a:cs typeface="Calibri"/>
            </a:endParaRPr>
          </a:p>
          <a:p>
            <a:r>
              <a:rPr lang="en-US">
                <a:cs typeface="Calibri"/>
              </a:rPr>
              <a:t>Here’s an example of a multiyear schedule for a faculty member.</a:t>
            </a:r>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31</a:t>
            </a:fld>
            <a:endParaRPr lang="en-US"/>
          </a:p>
        </p:txBody>
      </p:sp>
    </p:spTree>
    <p:extLst>
      <p:ext uri="{BB962C8B-B14F-4D97-AF65-F5344CB8AC3E}">
        <p14:creationId xmlns:p14="http://schemas.microsoft.com/office/powerpoint/2010/main" val="613673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32</a:t>
            </a:fld>
            <a:endParaRPr lang="en-US"/>
          </a:p>
        </p:txBody>
      </p:sp>
    </p:spTree>
    <p:extLst>
      <p:ext uri="{BB962C8B-B14F-4D97-AF65-F5344CB8AC3E}">
        <p14:creationId xmlns:p14="http://schemas.microsoft.com/office/powerpoint/2010/main" val="2918568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endParaRPr lang="en-US">
              <a:cs typeface="Calibri"/>
            </a:endParaRPr>
          </a:p>
          <a:p>
            <a:r>
              <a:rPr lang="en-US"/>
              <a:t>NOT GOING TO READ ALL OF THESE, you can find the definitions in the cost share update instruction pdf</a:t>
            </a:r>
          </a:p>
          <a:p>
            <a:endParaRPr lang="en-US"/>
          </a:p>
          <a:p>
            <a:r>
              <a:rPr lang="en-US"/>
              <a:t>BUT: want you to be aware that even though you get the DISTRIBUTED message, you still need to check that all the periods in the schedule processed by clicking into the detail in the Expenditures section that Chelsie will show next.</a:t>
            </a:r>
          </a:p>
        </p:txBody>
      </p:sp>
      <p:sp>
        <p:nvSpPr>
          <p:cNvPr id="4" name="Slide Number Placeholder 3"/>
          <p:cNvSpPr>
            <a:spLocks noGrp="1"/>
          </p:cNvSpPr>
          <p:nvPr>
            <p:ph type="sldNum" sz="quarter" idx="5"/>
          </p:nvPr>
        </p:nvSpPr>
        <p:spPr/>
        <p:txBody>
          <a:bodyPr/>
          <a:lstStyle/>
          <a:p>
            <a:fld id="{870FFAD5-C921-489C-BB96-BD885938FB32}" type="slidenum">
              <a:rPr lang="en-US" smtClean="0"/>
              <a:t>33</a:t>
            </a:fld>
            <a:endParaRPr lang="en-US"/>
          </a:p>
        </p:txBody>
      </p:sp>
    </p:spTree>
    <p:extLst>
      <p:ext uri="{BB962C8B-B14F-4D97-AF65-F5344CB8AC3E}">
        <p14:creationId xmlns:p14="http://schemas.microsoft.com/office/powerpoint/2010/main" val="1360807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Chelsie</a:t>
            </a:r>
            <a:endParaRPr lang="en-US">
              <a:cs typeface="Calibri"/>
            </a:endParaRPr>
          </a:p>
          <a:p>
            <a:endParaRPr lang="en-US">
              <a:cs typeface="Calibri"/>
            </a:endParaRPr>
          </a:p>
          <a:p>
            <a:r>
              <a:rPr lang="en-US">
                <a:cs typeface="Calibri"/>
              </a:rPr>
              <a:t>Example – MSN264366</a:t>
            </a:r>
            <a:endParaRPr lang="en-US">
              <a:ea typeface="Calibri"/>
              <a:cs typeface="Calibri"/>
            </a:endParaRPr>
          </a:p>
          <a:p>
            <a:endParaRPr lang="en-US"/>
          </a:p>
          <a:p>
            <a:r>
              <a:rPr lang="en-US"/>
              <a:t>-varies by sponsor and award (terms &amp; conditions)</a:t>
            </a:r>
            <a:endParaRPr lang="en-US">
              <a:ea typeface="Calibri" panose="020F0502020204030204"/>
              <a:cs typeface="Calibri" panose="020F0502020204030204"/>
            </a:endParaRPr>
          </a:p>
          <a:p>
            <a:r>
              <a:rPr lang="en-US"/>
              <a:t>-reported by RSP post-award</a:t>
            </a:r>
            <a:endParaRPr lang="en-US">
              <a:ea typeface="Calibri"/>
              <a:cs typeface="Calibri"/>
            </a:endParaRPr>
          </a:p>
          <a:p>
            <a:r>
              <a:rPr lang="en-US"/>
              <a:t>-may require monthly reporting </a:t>
            </a:r>
            <a:endParaRPr lang="en-US">
              <a:ea typeface="Calibri"/>
              <a:cs typeface="Calibri"/>
            </a:endParaRPr>
          </a:p>
          <a:p>
            <a:r>
              <a:rPr lang="en-US"/>
              <a:t>-if cost share schedules are changed mid-schedule, notify your RSP post-award accountant as this may impact cost share reporting</a:t>
            </a:r>
            <a:endParaRPr lang="en-US">
              <a:ea typeface="Calibri"/>
              <a:cs typeface="Calibri"/>
            </a:endParaRPr>
          </a:p>
          <a:p>
            <a:r>
              <a:rPr lang="en-US"/>
              <a:t>-even if reporting is NOT required, we still must meet the cost share commitment and department must keep supporting documentation</a:t>
            </a:r>
            <a:endParaRPr lang="en-US">
              <a:cs typeface="Calibri"/>
            </a:endParaRPr>
          </a:p>
        </p:txBody>
      </p:sp>
      <p:sp>
        <p:nvSpPr>
          <p:cNvPr id="4" name="Slide Number Placeholder 3"/>
          <p:cNvSpPr>
            <a:spLocks noGrp="1"/>
          </p:cNvSpPr>
          <p:nvPr>
            <p:ph type="sldNum" sz="quarter" idx="5"/>
          </p:nvPr>
        </p:nvSpPr>
        <p:spPr/>
        <p:txBody>
          <a:bodyPr/>
          <a:lstStyle/>
          <a:p>
            <a:fld id="{870FFAD5-C921-489C-BB96-BD885938FB32}" type="slidenum">
              <a:rPr lang="en-US" smtClean="0"/>
              <a:t>34</a:t>
            </a:fld>
            <a:endParaRPr lang="en-US"/>
          </a:p>
        </p:txBody>
      </p:sp>
    </p:spTree>
    <p:extLst>
      <p:ext uri="{BB962C8B-B14F-4D97-AF65-F5344CB8AC3E}">
        <p14:creationId xmlns:p14="http://schemas.microsoft.com/office/powerpoint/2010/main" val="2969224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endParaRPr lang="en-US">
              <a:ea typeface="Calibri"/>
              <a:cs typeface="Calibri"/>
            </a:endParaRPr>
          </a:p>
          <a:p>
            <a:pPr fontAlgn="ctr">
              <a:spcBef>
                <a:spcPts val="0"/>
              </a:spcBef>
            </a:pPr>
            <a:r>
              <a:rPr lang="en-US" b="1"/>
              <a:t>Payroll cost share is related to effort </a:t>
            </a:r>
            <a:r>
              <a:rPr lang="en-US"/>
              <a:t>and effort reporting/ECC </a:t>
            </a:r>
          </a:p>
          <a:p>
            <a:pPr lvl="1" fontAlgn="ctr">
              <a:spcBef>
                <a:spcPts val="0"/>
              </a:spcBef>
              <a:buFont typeface="Courier New" panose="020B0604020202020204" pitchFamily="34" charset="0"/>
              <a:buChar char="o"/>
            </a:pPr>
            <a:r>
              <a:rPr lang="en-US"/>
              <a:t>Effort reporting is an opportunity to see cost share problems, take advantage.</a:t>
            </a:r>
            <a:endParaRPr lang="en-US">
              <a:ea typeface="Calibri" panose="020F0502020204030204"/>
              <a:cs typeface="Calibri" panose="020F0502020204030204"/>
            </a:endParaRPr>
          </a:p>
          <a:p>
            <a:pPr lvl="1" fontAlgn="ctr">
              <a:spcBef>
                <a:spcPts val="0"/>
              </a:spcBef>
              <a:buFont typeface="Courier New" panose="020B0604020202020204" pitchFamily="34" charset="0"/>
              <a:buChar char="o"/>
            </a:pPr>
            <a:r>
              <a:rPr lang="en-US"/>
              <a:t>Be mindful when pre-reviewing effort cards that include (or SHOULD include) cost share.</a:t>
            </a:r>
            <a:endParaRPr lang="en-US">
              <a:ea typeface="Calibri" panose="020F0502020204030204"/>
              <a:cs typeface="Calibri" panose="020F0502020204030204"/>
            </a:endParaRPr>
          </a:p>
          <a:p>
            <a:pPr lvl="1" fontAlgn="ctr">
              <a:spcBef>
                <a:spcPts val="0"/>
              </a:spcBef>
              <a:buFont typeface="Courier New" panose="020B0604020202020204" pitchFamily="34" charset="0"/>
              <a:buChar char="o"/>
            </a:pPr>
            <a:r>
              <a:rPr lang="en-US"/>
              <a:t>Catching payroll cost share errors during the effort certification period will save you time and trouble.</a:t>
            </a:r>
            <a:endParaRPr lang="en-US">
              <a:ea typeface="Calibri" panose="020F0502020204030204"/>
              <a:cs typeface="Calibri" panose="020F0502020204030204"/>
            </a:endParaRPr>
          </a:p>
          <a:p>
            <a:pPr fontAlgn="ctr">
              <a:spcBef>
                <a:spcPts val="0"/>
              </a:spcBef>
            </a:pPr>
            <a:r>
              <a:rPr lang="en-US"/>
              <a:t>CATCH Payroll Cost Share errors before the effort period closes!</a:t>
            </a:r>
          </a:p>
          <a:p>
            <a:pPr lvl="1" fontAlgn="ctr">
              <a:spcBef>
                <a:spcPts val="0"/>
              </a:spcBef>
              <a:buFont typeface="Courier New" panose="020B0604020202020204" pitchFamily="34" charset="0"/>
              <a:buChar char="o"/>
            </a:pPr>
            <a:r>
              <a:rPr lang="en-US"/>
              <a:t>Payroll cost share fixes that involve closed effort card need special reopen request and are audit red flags.</a:t>
            </a:r>
            <a:endParaRPr lang="en-US">
              <a:ea typeface="Calibri" panose="020F0502020204030204"/>
              <a:cs typeface="Calibri" panose="020F0502020204030204"/>
            </a:endParaRPr>
          </a:p>
          <a:p>
            <a:r>
              <a:rPr lang="en-US">
                <a:ea typeface="Calibri" panose="020F0502020204030204"/>
                <a:cs typeface="Calibri" panose="020F0502020204030204"/>
              </a:rPr>
              <a:t>n</a:t>
            </a:r>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35</a:t>
            </a:fld>
            <a:endParaRPr lang="en-US"/>
          </a:p>
        </p:txBody>
      </p:sp>
    </p:spTree>
    <p:extLst>
      <p:ext uri="{BB962C8B-B14F-4D97-AF65-F5344CB8AC3E}">
        <p14:creationId xmlns:p14="http://schemas.microsoft.com/office/powerpoint/2010/main" val="3885499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0FFAD5-C921-489C-BB96-BD885938FB32}" type="slidenum">
              <a:rPr lang="en-US" smtClean="0"/>
              <a:t>36</a:t>
            </a:fld>
            <a:endParaRPr lang="en-US"/>
          </a:p>
        </p:txBody>
      </p:sp>
    </p:spTree>
    <p:extLst>
      <p:ext uri="{BB962C8B-B14F-4D97-AF65-F5344CB8AC3E}">
        <p14:creationId xmlns:p14="http://schemas.microsoft.com/office/powerpoint/2010/main" val="4089864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endParaRPr lang="en-US">
              <a:cs typeface="Calibri"/>
            </a:endParaRPr>
          </a:p>
          <a:p>
            <a:r>
              <a:rPr lang="en-US">
                <a:cs typeface="Calibri"/>
              </a:rPr>
              <a:t>Great tool; can only provide info on posted salary.</a:t>
            </a:r>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37</a:t>
            </a:fld>
            <a:endParaRPr lang="en-US"/>
          </a:p>
        </p:txBody>
      </p:sp>
    </p:spTree>
    <p:extLst>
      <p:ext uri="{BB962C8B-B14F-4D97-AF65-F5344CB8AC3E}">
        <p14:creationId xmlns:p14="http://schemas.microsoft.com/office/powerpoint/2010/main" val="3760384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endParaRPr lang="en-US">
              <a:ea typeface="Calibri"/>
              <a:cs typeface="Calibri"/>
            </a:endParaRPr>
          </a:p>
          <a:p>
            <a:r>
              <a:rPr lang="en-US">
                <a:ea typeface="Calibri"/>
                <a:cs typeface="Calibri"/>
              </a:rPr>
              <a:t>-lead into non-payroll cost share</a:t>
            </a:r>
          </a:p>
        </p:txBody>
      </p:sp>
      <p:sp>
        <p:nvSpPr>
          <p:cNvPr id="4" name="Slide Number Placeholder 3"/>
          <p:cNvSpPr>
            <a:spLocks noGrp="1"/>
          </p:cNvSpPr>
          <p:nvPr>
            <p:ph type="sldNum" sz="quarter" idx="5"/>
          </p:nvPr>
        </p:nvSpPr>
        <p:spPr/>
        <p:txBody>
          <a:bodyPr/>
          <a:lstStyle/>
          <a:p>
            <a:fld id="{870FFAD5-C921-489C-BB96-BD885938FB32}" type="slidenum">
              <a:rPr lang="en-US" smtClean="0"/>
              <a:t>38</a:t>
            </a:fld>
            <a:endParaRPr lang="en-US"/>
          </a:p>
        </p:txBody>
      </p:sp>
    </p:spTree>
    <p:extLst>
      <p:ext uri="{BB962C8B-B14F-4D97-AF65-F5344CB8AC3E}">
        <p14:creationId xmlns:p14="http://schemas.microsoft.com/office/powerpoint/2010/main" val="946625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Chelsie</a:t>
            </a:r>
          </a:p>
          <a:p>
            <a:endParaRPr lang="en-US"/>
          </a:p>
          <a:p>
            <a:r>
              <a:rPr lang="en-US"/>
              <a:t>-can only claim as cost share after expense has been recognized in the system</a:t>
            </a:r>
            <a:endParaRPr lang="en-US">
              <a:ea typeface="Calibri"/>
              <a:cs typeface="Calibri"/>
            </a:endParaRPr>
          </a:p>
          <a:p>
            <a:r>
              <a:rPr lang="en-US"/>
              <a:t>-cost must be allowable and allocable to the award</a:t>
            </a:r>
            <a:endParaRPr lang="en-US">
              <a:ea typeface="Calibri"/>
              <a:cs typeface="Calibri"/>
            </a:endParaRPr>
          </a:p>
          <a:p>
            <a:r>
              <a:rPr lang="en-US"/>
              <a:t>-manual entry by RSP</a:t>
            </a:r>
            <a:endParaRPr lang="en-US">
              <a:ea typeface="Calibri"/>
              <a:cs typeface="Calibri"/>
            </a:endParaRPr>
          </a:p>
          <a:p>
            <a:r>
              <a:rPr lang="en-US"/>
              <a:t>-visible on WISER cost share tab (typically next day after entry)</a:t>
            </a:r>
            <a:endParaRPr lang="en-US">
              <a:ea typeface="Calibri"/>
              <a:cs typeface="Calibri"/>
            </a:endParaRPr>
          </a:p>
        </p:txBody>
      </p:sp>
      <p:sp>
        <p:nvSpPr>
          <p:cNvPr id="4" name="Slide Number Placeholder 3"/>
          <p:cNvSpPr>
            <a:spLocks noGrp="1"/>
          </p:cNvSpPr>
          <p:nvPr>
            <p:ph type="sldNum" sz="quarter" idx="5"/>
          </p:nvPr>
        </p:nvSpPr>
        <p:spPr/>
        <p:txBody>
          <a:bodyPr/>
          <a:lstStyle/>
          <a:p>
            <a:fld id="{870FFAD5-C921-489C-BB96-BD885938FB32}" type="slidenum">
              <a:rPr lang="en-US" smtClean="0"/>
              <a:t>39</a:t>
            </a:fld>
            <a:endParaRPr lang="en-US"/>
          </a:p>
        </p:txBody>
      </p:sp>
    </p:spTree>
    <p:extLst>
      <p:ext uri="{BB962C8B-B14F-4D97-AF65-F5344CB8AC3E}">
        <p14:creationId xmlns:p14="http://schemas.microsoft.com/office/powerpoint/2010/main" val="4073320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4</a:t>
            </a:fld>
            <a:endParaRPr lang="en-US"/>
          </a:p>
        </p:txBody>
      </p:sp>
    </p:spTree>
    <p:extLst>
      <p:ext uri="{BB962C8B-B14F-4D97-AF65-F5344CB8AC3E}">
        <p14:creationId xmlns:p14="http://schemas.microsoft.com/office/powerpoint/2010/main" val="25591935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endParaRPr lang="en-US">
              <a:cs typeface="Calibri"/>
            </a:endParaRPr>
          </a:p>
          <a:p>
            <a:pPr rtl="0" fontAlgn="ctr">
              <a:spcBef>
                <a:spcPts val="0"/>
              </a:spcBef>
              <a:spcAft>
                <a:spcPts val="0"/>
              </a:spcAft>
              <a:buFont typeface="Arial" panose="020B0604020202020204" pitchFamily="34" charset="0"/>
              <a:buChar char="•"/>
            </a:pPr>
            <a:r>
              <a:rPr lang="en-US"/>
              <a:t>You must find the WISER expense rows in order to document the non-payroll cost share.  </a:t>
            </a:r>
            <a:r>
              <a:rPr lang="en-US" b="1"/>
              <a:t>It's easy to forget to do this!</a:t>
            </a:r>
            <a:endParaRPr lang="en-US"/>
          </a:p>
          <a:p>
            <a:pPr lvl="1" fontAlgn="ctr">
              <a:spcBef>
                <a:spcPts val="0"/>
              </a:spcBef>
              <a:buFont typeface="Courier New" panose="020B0604020202020204" pitchFamily="34" charset="0"/>
              <a:buChar char="o"/>
            </a:pPr>
            <a:r>
              <a:rPr lang="en-US"/>
              <a:t>Set reminders to review cost share and add non-payroll cost share</a:t>
            </a:r>
            <a:endParaRPr lang="en-US">
              <a:ea typeface="Calibri" panose="020F0502020204030204"/>
              <a:cs typeface="Calibri" panose="020F0502020204030204"/>
            </a:endParaRPr>
          </a:p>
          <a:p>
            <a:pPr lvl="1" fontAlgn="ctr">
              <a:spcBef>
                <a:spcPts val="0"/>
              </a:spcBef>
              <a:buFont typeface="Courier New" panose="020B0604020202020204" pitchFamily="34" charset="0"/>
              <a:buChar char="o"/>
            </a:pPr>
            <a:r>
              <a:rPr lang="en-US"/>
              <a:t>Keep track of where those cost shared expenses are posted, you will need to find the expense in WISER</a:t>
            </a:r>
            <a:endParaRPr lang="en-US">
              <a:ea typeface="Calibri" panose="020F0502020204030204"/>
              <a:cs typeface="Calibri" panose="020F0502020204030204"/>
            </a:endParaRPr>
          </a:p>
          <a:p>
            <a:pPr lvl="1" fontAlgn="ctr">
              <a:spcBef>
                <a:spcPts val="0"/>
              </a:spcBef>
              <a:buFont typeface="Courier New" panose="020B0604020202020204" pitchFamily="34" charset="0"/>
              <a:buChar char="o"/>
            </a:pPr>
            <a:r>
              <a:rPr lang="en-US"/>
              <a:t>Follow the instructions when creating the cost share expenditure spreadsheet</a:t>
            </a:r>
            <a:endParaRPr lang="en-US">
              <a:ea typeface="Calibri" panose="020F0502020204030204"/>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40</a:t>
            </a:fld>
            <a:endParaRPr lang="en-US"/>
          </a:p>
        </p:txBody>
      </p:sp>
    </p:spTree>
    <p:extLst>
      <p:ext uri="{BB962C8B-B14F-4D97-AF65-F5344CB8AC3E}">
        <p14:creationId xmlns:p14="http://schemas.microsoft.com/office/powerpoint/2010/main" val="2823644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endParaRPr lang="en-US">
              <a:cs typeface="Calibri"/>
            </a:endParaRPr>
          </a:p>
          <a:p>
            <a:pPr fontAlgn="ctr">
              <a:spcBef>
                <a:spcPts val="0"/>
              </a:spcBef>
            </a:pPr>
            <a:endParaRPr lang="en-US">
              <a:ea typeface="Calibri"/>
              <a:cs typeface="Calibri"/>
            </a:endParaRPr>
          </a:p>
          <a:p>
            <a:pPr lvl="1" fontAlgn="ctr">
              <a:spcBef>
                <a:spcPts val="0"/>
              </a:spcBef>
              <a:buFont typeface="Courier New" panose="020B0604020202020204" pitchFamily="34" charset="0"/>
              <a:buChar char="o"/>
            </a:pPr>
            <a:r>
              <a:rPr lang="en-US"/>
              <a:t>If other UW units are providing non-payroll cost share, keep in touch</a:t>
            </a:r>
            <a:endParaRPr lang="en-US">
              <a:ea typeface="Calibri" panose="020F0502020204030204"/>
              <a:cs typeface="Calibri" panose="020F0502020204030204"/>
            </a:endParaRPr>
          </a:p>
          <a:p>
            <a:pPr lvl="1" fontAlgn="ctr">
              <a:spcBef>
                <a:spcPts val="0"/>
              </a:spcBef>
              <a:buFont typeface="Courier New" panose="020B0604020202020204" pitchFamily="34" charset="0"/>
              <a:buChar char="o"/>
            </a:pPr>
            <a:r>
              <a:rPr lang="en-US"/>
              <a:t>If non-UW entities are providing third party cost share, keep in touch</a:t>
            </a:r>
            <a:endParaRPr lang="en-US">
              <a:ea typeface="Calibri" panose="020F0502020204030204"/>
              <a:cs typeface="Calibri" panose="020F0502020204030204"/>
            </a:endParaRPr>
          </a:p>
          <a:p>
            <a:pPr fontAlgn="ctr">
              <a:spcBef>
                <a:spcPts val="0"/>
              </a:spcBef>
            </a:pPr>
            <a:r>
              <a:rPr lang="en-US"/>
              <a:t>If you have other departments, divisions, or outside entities providing cost share, BE SURE TO SET EXPECTATIONS when the award is made </a:t>
            </a:r>
          </a:p>
          <a:p>
            <a:pPr fontAlgn="ctr">
              <a:spcBef>
                <a:spcPts val="0"/>
              </a:spcBef>
            </a:pPr>
            <a:r>
              <a:rPr lang="en-US"/>
              <a:t>	Make sure those entities KNOW they  are responsible for documenting the cost share they've promised.</a:t>
            </a:r>
          </a:p>
          <a:p>
            <a:pPr lvl="1" fontAlgn="ctr">
              <a:spcBef>
                <a:spcPts val="0"/>
              </a:spcBef>
              <a:buFont typeface="Courier New" panose="020B0604020202020204" pitchFamily="34" charset="0"/>
              <a:buChar char="o"/>
            </a:pPr>
            <a:r>
              <a:rPr lang="en-US"/>
              <a:t>Others may not have the same feeling of responsibility to fulfill the requirements</a:t>
            </a:r>
            <a:endParaRPr lang="en-US">
              <a:ea typeface="Calibri" panose="020F0502020204030204"/>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41</a:t>
            </a:fld>
            <a:endParaRPr lang="en-US"/>
          </a:p>
        </p:txBody>
      </p:sp>
    </p:spTree>
    <p:extLst>
      <p:ext uri="{BB962C8B-B14F-4D97-AF65-F5344CB8AC3E}">
        <p14:creationId xmlns:p14="http://schemas.microsoft.com/office/powerpoint/2010/main" val="736600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Calibri"/>
                <a:cs typeface="Calibri"/>
              </a:rPr>
              <a:t>Chelsie</a:t>
            </a:r>
            <a:endParaRPr lang="en-US"/>
          </a:p>
          <a:p>
            <a:pPr>
              <a:defRPr/>
            </a:pPr>
            <a:endParaRPr lang="en-US"/>
          </a:p>
          <a:p>
            <a:pPr marL="0" marR="0" lvl="0" indent="0" algn="l" defTabSz="914400">
              <a:lnSpc>
                <a:spcPct val="100000"/>
              </a:lnSpc>
              <a:spcBef>
                <a:spcPts val="0"/>
              </a:spcBef>
              <a:spcAft>
                <a:spcPts val="0"/>
              </a:spcAft>
              <a:buClrTx/>
              <a:buSzTx/>
              <a:buFontTx/>
              <a:buNone/>
              <a:tabLst/>
              <a:defRPr/>
            </a:pPr>
            <a:r>
              <a:rPr lang="en-US"/>
              <a:t>-subrecipient/third –party cost share is appealing – UW doesn’t have to pay!</a:t>
            </a:r>
          </a:p>
          <a:p>
            <a:r>
              <a:rPr lang="en-US"/>
              <a:t>-PI should ensure that the subrecipient understands what cost share is, especially if they are an organization that may not be familiar with the concept</a:t>
            </a:r>
            <a:endParaRPr lang="en-US">
              <a:ea typeface="Calibri"/>
              <a:cs typeface="Calibri"/>
            </a:endParaRPr>
          </a:p>
          <a:p>
            <a:r>
              <a:rPr lang="en-US"/>
              <a:t>-as prime recipient, UW is ultimately responsible for meeting cost share obligations when a subrecipient falls short</a:t>
            </a:r>
            <a:endParaRPr lang="en-US">
              <a:ea typeface="Calibri"/>
              <a:cs typeface="Calibri"/>
            </a:endParaRPr>
          </a:p>
          <a:p>
            <a:r>
              <a:rPr lang="en-US"/>
              <a:t>-if prime award has cost share invoicing thresholds (from previous slide), consider these thresholds when working on subrecipient budgets &amp; cost share during the proposal/negotiation phases</a:t>
            </a:r>
            <a:endParaRPr lang="en-US">
              <a:ea typeface="Calibri"/>
              <a:cs typeface="Calibri"/>
            </a:endParaRPr>
          </a:p>
          <a:p>
            <a:r>
              <a:rPr lang="en-US"/>
              <a:t>-increased administrative burden (we must confirm and track subrecipient cost share commitments; this cost share must be manually entered into the system)</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-visible on WISER cost share tab (typically next day after entry)</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42</a:t>
            </a:fld>
            <a:endParaRPr lang="en-US"/>
          </a:p>
        </p:txBody>
      </p:sp>
    </p:spTree>
    <p:extLst>
      <p:ext uri="{BB962C8B-B14F-4D97-AF65-F5344CB8AC3E}">
        <p14:creationId xmlns:p14="http://schemas.microsoft.com/office/powerpoint/2010/main" val="38417442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Chelsie</a:t>
            </a:r>
            <a:endParaRPr lang="en-US">
              <a:cs typeface="Calibri"/>
            </a:endParaRPr>
          </a:p>
          <a:p>
            <a:endParaRPr lang="en-US">
              <a:ea typeface="Calibri"/>
              <a:cs typeface="Calibri"/>
            </a:endParaRPr>
          </a:p>
          <a:p>
            <a:r>
              <a:rPr lang="en-US">
                <a:cs typeface="Calibri"/>
              </a:rPr>
              <a:t>Example of several types of cost share in the cost share tab in WISER</a:t>
            </a:r>
            <a:endParaRPr lang="en-US"/>
          </a:p>
          <a:p>
            <a:endParaRPr lang="en-US">
              <a:cs typeface="Calibri"/>
            </a:endParaRPr>
          </a:p>
          <a:p>
            <a:r>
              <a:rPr lang="en-US">
                <a:cs typeface="Calibri"/>
              </a:rPr>
              <a:t>-payroll</a:t>
            </a:r>
          </a:p>
          <a:p>
            <a:r>
              <a:rPr lang="en-US">
                <a:cs typeface="Calibri"/>
              </a:rPr>
              <a:t>-non-payroll</a:t>
            </a:r>
          </a:p>
          <a:p>
            <a:r>
              <a:rPr lang="en-US">
                <a:cs typeface="Calibri"/>
              </a:rPr>
              <a:t>-third-party</a:t>
            </a:r>
          </a:p>
        </p:txBody>
      </p:sp>
      <p:sp>
        <p:nvSpPr>
          <p:cNvPr id="4" name="Slide Number Placeholder 3"/>
          <p:cNvSpPr>
            <a:spLocks noGrp="1"/>
          </p:cNvSpPr>
          <p:nvPr>
            <p:ph type="sldNum" sz="quarter" idx="5"/>
          </p:nvPr>
        </p:nvSpPr>
        <p:spPr/>
        <p:txBody>
          <a:bodyPr/>
          <a:lstStyle/>
          <a:p>
            <a:fld id="{870FFAD5-C921-489C-BB96-BD885938FB32}" type="slidenum">
              <a:rPr lang="en-US" smtClean="0"/>
              <a:t>43</a:t>
            </a:fld>
            <a:endParaRPr lang="en-US"/>
          </a:p>
        </p:txBody>
      </p:sp>
    </p:spTree>
    <p:extLst>
      <p:ext uri="{BB962C8B-B14F-4D97-AF65-F5344CB8AC3E}">
        <p14:creationId xmlns:p14="http://schemas.microsoft.com/office/powerpoint/2010/main" val="312440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Chelsie</a:t>
            </a:r>
            <a:endParaRPr lang="en-US">
              <a:cs typeface="Calibri"/>
            </a:endParaRPr>
          </a:p>
          <a:p>
            <a:endParaRPr lang="en-US">
              <a:cs typeface="Calibri"/>
            </a:endParaRPr>
          </a:p>
          <a:p>
            <a:r>
              <a:rPr lang="en-US">
                <a:cs typeface="Calibri"/>
              </a:rPr>
              <a:t>-Cost share has a specific valuation based on Letter of Commitment provided by sub and by their provided cost share reports</a:t>
            </a:r>
            <a:endParaRPr lang="en-US"/>
          </a:p>
          <a:p>
            <a:r>
              <a:rPr lang="en-US">
                <a:cs typeface="Calibri"/>
              </a:rPr>
              <a:t>-We can't just arbitrarily change the value of the cost shared item/service.</a:t>
            </a:r>
          </a:p>
          <a:p>
            <a:r>
              <a:rPr lang="en-US">
                <a:cs typeface="Calibri"/>
              </a:rPr>
              <a:t>-We may selected this sub specifically because they were better equipped to provide this item/service (at a lower cost) than we were</a:t>
            </a:r>
          </a:p>
          <a:p>
            <a:r>
              <a:rPr lang="en-US">
                <a:cs typeface="Calibri"/>
              </a:rPr>
              <a:t>-we will need to find other source for the cost share</a:t>
            </a:r>
          </a:p>
          <a:p>
            <a:r>
              <a:rPr lang="en-US">
                <a:cs typeface="Calibri"/>
              </a:rPr>
              <a:t>-if the PI truly believes there is an error with the cost share valuation (this should have been addressed during the proposal/negotiation phase), it should first be discussed with subrecipient, a new letter of commitment will be drafted and approved, then LOC will need to be sent to sponsor for approval, </a:t>
            </a:r>
            <a:r>
              <a:rPr lang="en-US" i="1">
                <a:cs typeface="Calibri"/>
              </a:rPr>
              <a:t>then </a:t>
            </a:r>
            <a:r>
              <a:rPr lang="en-US">
                <a:cs typeface="Calibri"/>
              </a:rPr>
              <a:t>we can provide an updated cost share report to sponsor</a:t>
            </a:r>
          </a:p>
        </p:txBody>
      </p:sp>
      <p:sp>
        <p:nvSpPr>
          <p:cNvPr id="4" name="Slide Number Placeholder 3"/>
          <p:cNvSpPr>
            <a:spLocks noGrp="1"/>
          </p:cNvSpPr>
          <p:nvPr>
            <p:ph type="sldNum" sz="quarter" idx="5"/>
          </p:nvPr>
        </p:nvSpPr>
        <p:spPr/>
        <p:txBody>
          <a:bodyPr/>
          <a:lstStyle/>
          <a:p>
            <a:fld id="{870FFAD5-C921-489C-BB96-BD885938FB32}" type="slidenum">
              <a:rPr lang="en-US" smtClean="0"/>
              <a:t>44</a:t>
            </a:fld>
            <a:endParaRPr lang="en-US"/>
          </a:p>
        </p:txBody>
      </p:sp>
    </p:spTree>
    <p:extLst>
      <p:ext uri="{BB962C8B-B14F-4D97-AF65-F5344CB8AC3E}">
        <p14:creationId xmlns:p14="http://schemas.microsoft.com/office/powerpoint/2010/main" val="2485412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Chelsie</a:t>
            </a:r>
            <a:endParaRPr lang="en-US"/>
          </a:p>
          <a:p>
            <a:endParaRPr lang="en-US"/>
          </a:p>
          <a:p>
            <a:r>
              <a:rPr lang="en-US"/>
              <a:t>Best practice is to be proactively monitoring cost share and avoiding common mistakes so that there are no surprises at the end</a:t>
            </a:r>
            <a:endParaRPr lang="en-US">
              <a:ea typeface="Calibri"/>
              <a:cs typeface="Calibri"/>
            </a:endParaRPr>
          </a:p>
        </p:txBody>
      </p:sp>
      <p:sp>
        <p:nvSpPr>
          <p:cNvPr id="4" name="Slide Number Placeholder 3"/>
          <p:cNvSpPr>
            <a:spLocks noGrp="1"/>
          </p:cNvSpPr>
          <p:nvPr>
            <p:ph type="sldNum" sz="quarter" idx="5"/>
          </p:nvPr>
        </p:nvSpPr>
        <p:spPr/>
        <p:txBody>
          <a:bodyPr/>
          <a:lstStyle/>
          <a:p>
            <a:fld id="{870FFAD5-C921-489C-BB96-BD885938FB32}" type="slidenum">
              <a:rPr lang="en-US" smtClean="0"/>
              <a:t>45</a:t>
            </a:fld>
            <a:endParaRPr lang="en-US"/>
          </a:p>
        </p:txBody>
      </p:sp>
    </p:spTree>
    <p:extLst>
      <p:ext uri="{BB962C8B-B14F-4D97-AF65-F5344CB8AC3E}">
        <p14:creationId xmlns:p14="http://schemas.microsoft.com/office/powerpoint/2010/main" val="15797825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Chelsie</a:t>
            </a:r>
            <a:endParaRPr lang="en-US"/>
          </a:p>
          <a:p>
            <a:pPr>
              <a:buFont typeface="Arial"/>
            </a:pPr>
            <a:endParaRPr lang="en-US"/>
          </a:p>
          <a:p>
            <a:pPr>
              <a:buFont typeface="Arial"/>
            </a:pPr>
            <a:r>
              <a:rPr lang="en-US"/>
              <a:t>How do we address cost share shortages at the end of the award?</a:t>
            </a:r>
            <a:endParaRPr lang="en-US">
              <a:ea typeface="Calibri" panose="020F0502020204030204"/>
              <a:cs typeface="Calibri" panose="020F0502020204030204"/>
            </a:endParaRPr>
          </a:p>
          <a:p>
            <a:pPr marL="171450" indent="-171450">
              <a:buFont typeface="Arial"/>
              <a:buChar char="•"/>
            </a:pPr>
            <a:r>
              <a:rPr lang="en-US">
                <a:cs typeface="Calibri"/>
              </a:rPr>
              <a:t>Source of cost share does not typically matter to the sponsor as long as it is allowable/allocable/</a:t>
            </a:r>
            <a:r>
              <a:rPr lang="en-US" err="1">
                <a:cs typeface="Calibri"/>
              </a:rPr>
              <a:t>etc</a:t>
            </a:r>
            <a:r>
              <a:rPr lang="en-US">
                <a:cs typeface="Calibri"/>
              </a:rPr>
              <a:t> to the award</a:t>
            </a:r>
          </a:p>
          <a:p>
            <a:pPr marL="171450" indent="-171450">
              <a:buFont typeface="Arial"/>
              <a:buChar char="•"/>
            </a:pPr>
            <a:r>
              <a:rPr lang="en-US">
                <a:cs typeface="Calibri"/>
              </a:rPr>
              <a:t>Want to avoid needing to update old payroll cost share schedules because we may need to </a:t>
            </a:r>
            <a:r>
              <a:rPr lang="en-US" err="1">
                <a:cs typeface="Calibri"/>
              </a:rPr>
              <a:t>repopen</a:t>
            </a:r>
            <a:r>
              <a:rPr lang="en-US">
                <a:cs typeface="Calibri"/>
              </a:rPr>
              <a:t> effort cards</a:t>
            </a:r>
          </a:p>
          <a:p>
            <a:pPr marL="171450" indent="-171450">
              <a:buFont typeface="Arial"/>
              <a:buChar char="•"/>
            </a:pPr>
            <a:r>
              <a:rPr lang="en-US">
                <a:cs typeface="Calibri"/>
              </a:rPr>
              <a:t>If we can't meet our cost share obligation, we may need to return funds to the sponsor. (ex. 20% cost share obligation, return funds so that our final cost share = 20% of funding)</a:t>
            </a:r>
          </a:p>
          <a:p>
            <a:pPr marL="171450" indent="-171450">
              <a:buFont typeface="Arial"/>
              <a:buChar char="•"/>
            </a:pPr>
            <a:r>
              <a:rPr lang="en-US">
                <a:cs typeface="Calibri"/>
              </a:rPr>
              <a:t>We do not report excess cost share to the sponsor. If the PI wants to mention this in a final report, do not quantify it</a:t>
            </a:r>
          </a:p>
        </p:txBody>
      </p:sp>
      <p:sp>
        <p:nvSpPr>
          <p:cNvPr id="4" name="Slide Number Placeholder 3"/>
          <p:cNvSpPr>
            <a:spLocks noGrp="1"/>
          </p:cNvSpPr>
          <p:nvPr>
            <p:ph type="sldNum" sz="quarter" idx="5"/>
          </p:nvPr>
        </p:nvSpPr>
        <p:spPr/>
        <p:txBody>
          <a:bodyPr/>
          <a:lstStyle/>
          <a:p>
            <a:fld id="{870FFAD5-C921-489C-BB96-BD885938FB32}" type="slidenum">
              <a:rPr lang="en-US" smtClean="0"/>
              <a:t>46</a:t>
            </a:fld>
            <a:endParaRPr lang="en-US"/>
          </a:p>
        </p:txBody>
      </p:sp>
    </p:spTree>
    <p:extLst>
      <p:ext uri="{BB962C8B-B14F-4D97-AF65-F5344CB8AC3E}">
        <p14:creationId xmlns:p14="http://schemas.microsoft.com/office/powerpoint/2010/main" val="15684759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47</a:t>
            </a:fld>
            <a:endParaRPr lang="en-US"/>
          </a:p>
        </p:txBody>
      </p:sp>
    </p:spTree>
    <p:extLst>
      <p:ext uri="{BB962C8B-B14F-4D97-AF65-F5344CB8AC3E}">
        <p14:creationId xmlns:p14="http://schemas.microsoft.com/office/powerpoint/2010/main" val="11389727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endParaRPr lang="en-US">
              <a:cs typeface="Calibri"/>
            </a:endParaRPr>
          </a:p>
          <a:p>
            <a:r>
              <a:rPr lang="en-US">
                <a:cs typeface="Calibri"/>
              </a:rPr>
              <a:t>Cost share set up will be different and perhaps a challenge:</a:t>
            </a:r>
          </a:p>
          <a:p>
            <a:pPr lvl="1">
              <a:buFont typeface="Courier New" panose="020B0604020202020204" pitchFamily="34" charset="0"/>
              <a:buChar char="o"/>
            </a:pPr>
            <a:r>
              <a:rPr lang="en-US">
                <a:cs typeface="Calibri"/>
              </a:rPr>
              <a:t>When setting up cost shared salary or paying non-payroll expenses that will be cost shared, we will need to enter the project receiving the cost share along with the non-sponsored funding source.</a:t>
            </a:r>
          </a:p>
          <a:p>
            <a:pPr lvl="1">
              <a:buFont typeface="Courier New" panose="020B0604020202020204" pitchFamily="34" charset="0"/>
              <a:buChar char="o"/>
            </a:pPr>
            <a:r>
              <a:rPr lang="en-US">
                <a:cs typeface="Calibri"/>
              </a:rPr>
              <a:t>There will be no way for Workday to know that the salary or expense needs to be cost shared.  Ancillary System needed??</a:t>
            </a:r>
          </a:p>
          <a:p>
            <a:pPr lvl="1">
              <a:buFont typeface="Courier New" panose="020B0604020202020204" pitchFamily="34" charset="0"/>
              <a:buChar char="o"/>
            </a:pPr>
            <a:r>
              <a:rPr lang="en-US">
                <a:cs typeface="Calibri"/>
              </a:rPr>
              <a:t>If we forget to enter the project that we are cost sharing to, only a cost transfer will fix it.</a:t>
            </a:r>
          </a:p>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48</a:t>
            </a:fld>
            <a:endParaRPr lang="en-US"/>
          </a:p>
        </p:txBody>
      </p:sp>
    </p:spTree>
    <p:extLst>
      <p:ext uri="{BB962C8B-B14F-4D97-AF65-F5344CB8AC3E}">
        <p14:creationId xmlns:p14="http://schemas.microsoft.com/office/powerpoint/2010/main" val="26689418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49</a:t>
            </a:fld>
            <a:endParaRPr lang="en-US"/>
          </a:p>
        </p:txBody>
      </p:sp>
    </p:spTree>
    <p:extLst>
      <p:ext uri="{BB962C8B-B14F-4D97-AF65-F5344CB8AC3E}">
        <p14:creationId xmlns:p14="http://schemas.microsoft.com/office/powerpoint/2010/main" val="1677810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5</a:t>
            </a:fld>
            <a:endParaRPr lang="en-US"/>
          </a:p>
        </p:txBody>
      </p:sp>
    </p:spTree>
    <p:extLst>
      <p:ext uri="{BB962C8B-B14F-4D97-AF65-F5344CB8AC3E}">
        <p14:creationId xmlns:p14="http://schemas.microsoft.com/office/powerpoint/2010/main" val="3485212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endParaRPr lang="en-US">
              <a:cs typeface="Calibri"/>
            </a:endParaRPr>
          </a:p>
          <a:p>
            <a:pPr lvl="1">
              <a:buFont typeface="Courier New" panose="020B0604020202020204" pitchFamily="34" charset="0"/>
              <a:buChar char="o"/>
            </a:pPr>
            <a:r>
              <a:rPr lang="en-US"/>
              <a:t>EXCEPTION: In rare circumstances and with written sponsor permission, 133- </a:t>
            </a:r>
            <a:r>
              <a:rPr lang="en-US" err="1"/>
              <a:t>non-federal</a:t>
            </a:r>
            <a:r>
              <a:rPr lang="en-US"/>
              <a:t> funds may be used as cost share.  </a:t>
            </a:r>
            <a:endParaRPr lang="en-US">
              <a:ea typeface="Calibri" panose="020F0502020204030204"/>
              <a:cs typeface="Calibri" panose="020F0502020204030204"/>
            </a:endParaRPr>
          </a:p>
          <a:p>
            <a:pPr lvl="1">
              <a:buFont typeface="Courier New" panose="020B0604020202020204" pitchFamily="34" charset="0"/>
              <a:buChar char="o"/>
            </a:pPr>
            <a:r>
              <a:rPr lang="en-US"/>
              <a:t>Best case is to use salary we’re already going to pay someone on 101-.</a:t>
            </a:r>
            <a:endParaRPr lang="en-US">
              <a:ea typeface="Calibri" panose="020F0502020204030204"/>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6</a:t>
            </a:fld>
            <a:endParaRPr lang="en-US"/>
          </a:p>
        </p:txBody>
      </p:sp>
    </p:spTree>
    <p:extLst>
      <p:ext uri="{BB962C8B-B14F-4D97-AF65-F5344CB8AC3E}">
        <p14:creationId xmlns:p14="http://schemas.microsoft.com/office/powerpoint/2010/main" val="382438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7</a:t>
            </a:fld>
            <a:endParaRPr lang="en-US"/>
          </a:p>
        </p:txBody>
      </p:sp>
    </p:spTree>
    <p:extLst>
      <p:ext uri="{BB962C8B-B14F-4D97-AF65-F5344CB8AC3E}">
        <p14:creationId xmlns:p14="http://schemas.microsoft.com/office/powerpoint/2010/main" val="224788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Payroll cost share: </a:t>
            </a:r>
            <a:r>
              <a:rPr lang="en-US"/>
              <a:t>We can schedule it and let it collect pay period by pay period.</a:t>
            </a:r>
          </a:p>
          <a:p>
            <a:endParaRPr lang="en-US">
              <a:cs typeface="Calibri"/>
            </a:endParaRPr>
          </a:p>
          <a:p>
            <a:r>
              <a:rPr lang="en-US">
                <a:cs typeface="Calibri"/>
              </a:rPr>
              <a:t>Non-payroll: like all cost share must be on non-sponsored fund; must be an expense in WISER</a:t>
            </a:r>
          </a:p>
          <a:p>
            <a:r>
              <a:rPr lang="en-US">
                <a:cs typeface="Calibri"/>
              </a:rPr>
              <a:t>3rd Party: requires a letter from the outside entity documenting the cost share; a cost share update is needed</a:t>
            </a:r>
          </a:p>
          <a:p>
            <a:r>
              <a:rPr lang="en-US">
                <a:cs typeface="Calibri"/>
              </a:rPr>
              <a:t>Unrecovered F&amp;A: will be documented by the RSP post-award accountant </a:t>
            </a:r>
          </a:p>
        </p:txBody>
      </p:sp>
      <p:sp>
        <p:nvSpPr>
          <p:cNvPr id="4" name="Slide Number Placeholder 3"/>
          <p:cNvSpPr>
            <a:spLocks noGrp="1"/>
          </p:cNvSpPr>
          <p:nvPr>
            <p:ph type="sldNum" sz="quarter" idx="5"/>
          </p:nvPr>
        </p:nvSpPr>
        <p:spPr/>
        <p:txBody>
          <a:bodyPr/>
          <a:lstStyle/>
          <a:p>
            <a:fld id="{870FFAD5-C921-489C-BB96-BD885938FB32}" type="slidenum">
              <a:rPr lang="en-US" smtClean="0"/>
              <a:t>8</a:t>
            </a:fld>
            <a:endParaRPr lang="en-US"/>
          </a:p>
        </p:txBody>
      </p:sp>
    </p:spTree>
    <p:extLst>
      <p:ext uri="{BB962C8B-B14F-4D97-AF65-F5344CB8AC3E}">
        <p14:creationId xmlns:p14="http://schemas.microsoft.com/office/powerpoint/2010/main" val="2086756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panose="020F0502020204030204"/>
              </a:rPr>
              <a:t>Chelsie</a:t>
            </a:r>
            <a:endParaRPr lang="en-US">
              <a:cs typeface="Calibri" panose="020F0502020204030204"/>
            </a:endParaRPr>
          </a:p>
          <a:p>
            <a:endParaRPr lang="en-US">
              <a:cs typeface="Calibri" panose="020F0502020204030204"/>
            </a:endParaRPr>
          </a:p>
          <a:p>
            <a:r>
              <a:rPr lang="en-US">
                <a:cs typeface="Calibri" panose="020F0502020204030204"/>
              </a:rPr>
              <a:t>2 CFR 200.306</a:t>
            </a:r>
            <a:endParaRPr lang="en-US"/>
          </a:p>
          <a:p>
            <a:pPr marL="171450" indent="-171450">
              <a:buFont typeface="Arial,Sans-Serif"/>
              <a:buChar char="•"/>
            </a:pPr>
            <a:endParaRPr lang="en-US"/>
          </a:p>
          <a:p>
            <a:pPr marL="171450" indent="-171450">
              <a:buFont typeface="Arial,Sans-Serif"/>
              <a:buChar char="•"/>
            </a:pPr>
            <a:r>
              <a:rPr lang="en-US"/>
              <a:t>Often think that offering cost share will make sponsors view proposals more favorably (we can do more with less sponsor funding). Federal regulations prohibit considering voluntary committed cost share (cost share we voluntarily offer to make our proposal more enticing) during the merit review process of applications and proposals (unless treatment of voluntarily committed cost share is explicitly specified in the FOA)</a:t>
            </a:r>
            <a:endParaRPr lang="en-US">
              <a:cs typeface="Calibri"/>
            </a:endParaRPr>
          </a:p>
          <a:p>
            <a:pPr marL="171450" indent="-171450">
              <a:buFont typeface="Arial,Sans-Serif"/>
              <a:buChar char="•"/>
            </a:pPr>
            <a:r>
              <a:rPr lang="en-US"/>
              <a:t>Cost share = real expense. Must be verifiable and documented</a:t>
            </a:r>
            <a:endParaRPr lang="en-US">
              <a:cs typeface="Calibri"/>
            </a:endParaRPr>
          </a:p>
          <a:p>
            <a:pPr marL="171450" indent="-171450">
              <a:buFont typeface="Arial,Sans-Serif"/>
              <a:buChar char="•"/>
            </a:pPr>
            <a:r>
              <a:rPr lang="en-US"/>
              <a:t>Expense must be allowable, allocable, reasonable, and necessary to the award</a:t>
            </a:r>
          </a:p>
          <a:p>
            <a:pPr marL="171450" indent="-171450">
              <a:buFont typeface="Arial,Sans-Serif"/>
              <a:buChar char="•"/>
            </a:pPr>
            <a:r>
              <a:rPr lang="en-US"/>
              <a:t>Federal funds cannot be used to meet cost share commitments</a:t>
            </a:r>
          </a:p>
          <a:p>
            <a:pPr marL="171450" indent="-171450">
              <a:buFont typeface="Arial,Sans-Serif"/>
              <a:buChar char="•"/>
            </a:pPr>
            <a:r>
              <a:rPr lang="en-US">
                <a:cs typeface="Calibri" panose="020F0502020204030204"/>
              </a:rPr>
              <a:t>Budgeted cost share supported by Letter of Commitments, important for third-party/subrecipient cost share</a:t>
            </a:r>
          </a:p>
          <a:p>
            <a:pPr marL="171450" indent="-171450">
              <a:buFont typeface="Arial,Sans-Serif"/>
              <a:buChar char="•"/>
            </a:pPr>
            <a:r>
              <a:rPr lang="en-US">
                <a:cs typeface="Calibri" panose="020F0502020204030204"/>
              </a:rPr>
              <a:t>Voluntary uncommitted cost share does not need to be tracked, recorded, or reported. Should NOT be reported</a:t>
            </a:r>
          </a:p>
        </p:txBody>
      </p:sp>
      <p:sp>
        <p:nvSpPr>
          <p:cNvPr id="4" name="Slide Number Placeholder 3"/>
          <p:cNvSpPr>
            <a:spLocks noGrp="1"/>
          </p:cNvSpPr>
          <p:nvPr>
            <p:ph type="sldNum" sz="quarter" idx="5"/>
          </p:nvPr>
        </p:nvSpPr>
        <p:spPr/>
        <p:txBody>
          <a:bodyPr/>
          <a:lstStyle/>
          <a:p>
            <a:fld id="{870FFAD5-C921-489C-BB96-BD885938FB32}" type="slidenum">
              <a:rPr lang="en-US" smtClean="0"/>
              <a:t>9</a:t>
            </a:fld>
            <a:endParaRPr lang="en-US"/>
          </a:p>
        </p:txBody>
      </p:sp>
    </p:spTree>
    <p:extLst>
      <p:ext uri="{BB962C8B-B14F-4D97-AF65-F5344CB8AC3E}">
        <p14:creationId xmlns:p14="http://schemas.microsoft.com/office/powerpoint/2010/main" val="135846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bg1">
                <a:tint val="93000"/>
                <a:satMod val="150000"/>
                <a:shade val="98000"/>
                <a:lumMod val="102000"/>
              </a:schemeClr>
            </a:gs>
            <a:gs pos="79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810617" y="636458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209129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 name="Straight Connector 5"/>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9175708" y="620438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18109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flipV="1">
            <a:off x="838200" y="1690688"/>
            <a:ext cx="10515600" cy="10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46538" y="62263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680014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9156205" y="61769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34535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tint val="93000"/>
                <a:satMod val="150000"/>
                <a:shade val="98000"/>
                <a:lumMod val="102000"/>
              </a:schemeClr>
            </a:gs>
            <a:gs pos="78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 name="Straight Connector 4"/>
          <p:cNvCxnSpPr/>
          <p:nvPr userDrawn="1"/>
        </p:nvCxnSpPr>
        <p:spPr>
          <a:xfrm>
            <a:off x="1524000" y="350996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36849" y="62118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1871853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37668" y="6219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24226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4" name="Straight Connector 3"/>
          <p:cNvCxnSpPr/>
          <p:nvPr userDrawn="1"/>
        </p:nvCxnSpPr>
        <p:spPr>
          <a:xfrm>
            <a:off x="831850" y="4562475"/>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9145917" y="6203423"/>
            <a:ext cx="2743438" cy="365792"/>
          </a:xfrm>
          <a:prstGeom prst="rect">
            <a:avLst/>
          </a:prstGeom>
        </p:spPr>
      </p:pic>
    </p:spTree>
    <p:extLst>
      <p:ext uri="{BB962C8B-B14F-4D97-AF65-F5344CB8AC3E}">
        <p14:creationId xmlns:p14="http://schemas.microsoft.com/office/powerpoint/2010/main" val="26417465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9168588" y="618531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96449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flipV="1">
            <a:off x="839788" y="1671638"/>
            <a:ext cx="10515600"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0"/>
          </p:nvPr>
        </p:nvSpPr>
        <p:spPr>
          <a:xfrm>
            <a:off x="9163606" y="62686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58249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flipV="1">
            <a:off x="838200" y="1690688"/>
            <a:ext cx="10515600" cy="117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9150689" y="6231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16447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62596" y="62247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240611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5" name="Straight Connector 4"/>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141343" y="61905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8321819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79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2751" y="-752146"/>
            <a:ext cx="5486494" cy="3314114"/>
          </a:xfrm>
          <a:prstGeom prst="rect">
            <a:avLst/>
          </a:prstGeom>
        </p:spPr>
      </p:pic>
      <p:sp>
        <p:nvSpPr>
          <p:cNvPr id="8" name="TextBox 7"/>
          <p:cNvSpPr txBox="1"/>
          <p:nvPr userDrawn="1"/>
        </p:nvSpPr>
        <p:spPr>
          <a:xfrm>
            <a:off x="838198" y="1843950"/>
            <a:ext cx="10515599"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a:effectLst>
                  <a:outerShdw blurRad="38100" dist="38100" dir="2700000" algn="tl">
                    <a:srgbClr val="000000">
                      <a:alpha val="43137"/>
                    </a:srgbClr>
                  </a:outerShdw>
                </a:effectLst>
                <a:latin typeface="Georgia" panose="02040502050405020303"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a:effectLst>
                  <a:outerShdw blurRad="38100" dist="38100" dir="2700000" algn="tl">
                    <a:srgbClr val="000000">
                      <a:alpha val="43137"/>
                    </a:srgbClr>
                  </a:outerShdw>
                </a:effectLst>
                <a:latin typeface="Georgia" panose="02040502050405020303" pitchFamily="18" charset="0"/>
              </a:rPr>
              <a:t>Symposium for Research Administrators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a:effectLst>
                  <a:outerShdw blurRad="38100" dist="38100" dir="2700000" algn="tl">
                    <a:srgbClr val="000000">
                      <a:alpha val="43137"/>
                    </a:srgbClr>
                  </a:outerShdw>
                </a:effectLst>
                <a:latin typeface="Georgia" panose="02040502050405020303"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a:effectLst/>
                <a:latin typeface="Georgia" panose="02040502050405020303" pitchFamily="18" charset="0"/>
              </a:rPr>
              <a:t>University</a:t>
            </a:r>
            <a:r>
              <a:rPr lang="en-US" sz="3600" baseline="0">
                <a:effectLst/>
                <a:latin typeface="Georgia" panose="02040502050405020303" pitchFamily="18" charset="0"/>
              </a:rPr>
              <a:t> of Wisconsin-Madison</a:t>
            </a:r>
          </a:p>
          <a:p>
            <a:pPr algn="ctr"/>
            <a:r>
              <a:rPr lang="en-US" sz="3600" baseline="0">
                <a:effectLst/>
                <a:latin typeface="Georgia" panose="02040502050405020303" pitchFamily="18" charset="0"/>
              </a:rPr>
              <a:t>November 7</a:t>
            </a:r>
            <a:r>
              <a:rPr lang="en-US" sz="3600" baseline="30000">
                <a:effectLst/>
                <a:latin typeface="Georgia" panose="02040502050405020303" pitchFamily="18" charset="0"/>
              </a:rPr>
              <a:t>th</a:t>
            </a:r>
            <a:r>
              <a:rPr lang="en-US" sz="3600" baseline="0">
                <a:effectLst/>
                <a:latin typeface="Georgia" panose="02040502050405020303" pitchFamily="18" charset="0"/>
              </a:rPr>
              <a:t>, 2024</a:t>
            </a:r>
            <a:endParaRPr lang="en-US" sz="3600">
              <a:effectLst/>
              <a:latin typeface="Georgia" panose="02040502050405020303" pitchFamily="18" charset="0"/>
            </a:endParaRPr>
          </a:p>
        </p:txBody>
      </p:sp>
      <p:cxnSp>
        <p:nvCxnSpPr>
          <p:cNvPr id="10" name="Straight Connector 9"/>
          <p:cNvCxnSpPr/>
          <p:nvPr userDrawn="1"/>
        </p:nvCxnSpPr>
        <p:spPr>
          <a:xfrm flipV="1">
            <a:off x="838199" y="3311611"/>
            <a:ext cx="10515599" cy="8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8839245" y="63554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125194421"/>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400" kern="1200" baseline="0">
          <a:solidFill>
            <a:schemeClr val="tx1"/>
          </a:solidFill>
          <a:effectLst>
            <a:outerShdw blurRad="38100" dist="38100" dir="2700000" algn="tl">
              <a:srgbClr val="000000">
                <a:alpha val="43137"/>
              </a:srgbClr>
            </a:outerShdw>
          </a:effectLst>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3000"/>
                <a:satMod val="150000"/>
                <a:shade val="98000"/>
                <a:lumMod val="102000"/>
              </a:schemeClr>
            </a:gs>
            <a:gs pos="78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75052"/>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903" y="5780393"/>
            <a:ext cx="2434015" cy="1470266"/>
          </a:xfrm>
          <a:prstGeom prst="rect">
            <a:avLst/>
          </a:prstGeom>
        </p:spPr>
      </p:pic>
      <p:sp>
        <p:nvSpPr>
          <p:cNvPr id="11" name="TextBox 10"/>
          <p:cNvSpPr txBox="1"/>
          <p:nvPr userDrawn="1"/>
        </p:nvSpPr>
        <p:spPr>
          <a:xfrm>
            <a:off x="10106239" y="6546362"/>
            <a:ext cx="3741264" cy="230832"/>
          </a:xfrm>
          <a:prstGeom prst="rect">
            <a:avLst/>
          </a:prstGeom>
          <a:noFill/>
        </p:spPr>
        <p:txBody>
          <a:bodyPr wrap="square" rtlCol="0">
            <a:spAutoFit/>
          </a:bodyPr>
          <a:lstStyle/>
          <a:p>
            <a:r>
              <a:rPr lang="en-US" sz="900">
                <a:solidFill>
                  <a:schemeClr val="bg1">
                    <a:lumMod val="50000"/>
                  </a:schemeClr>
                </a:solidFill>
                <a:latin typeface="Arial" panose="020B0604020202020204" pitchFamily="34" charset="0"/>
                <a:cs typeface="Arial" panose="020B0604020202020204" pitchFamily="34" charset="0"/>
              </a:rPr>
              <a:t>University</a:t>
            </a:r>
            <a:r>
              <a:rPr lang="en-US" sz="900" baseline="0">
                <a:solidFill>
                  <a:schemeClr val="bg1">
                    <a:lumMod val="50000"/>
                  </a:schemeClr>
                </a:solidFill>
                <a:latin typeface="Arial" panose="020B0604020202020204" pitchFamily="34" charset="0"/>
                <a:cs typeface="Arial" panose="020B0604020202020204" pitchFamily="34" charset="0"/>
              </a:rPr>
              <a:t> of Wisconsin - </a:t>
            </a:r>
            <a:r>
              <a:rPr lang="en-US" sz="900">
                <a:solidFill>
                  <a:schemeClr val="bg1">
                    <a:lumMod val="50000"/>
                  </a:schemeClr>
                </a:solidFill>
                <a:latin typeface="Arial" panose="020B0604020202020204" pitchFamily="34" charset="0"/>
                <a:cs typeface="Arial" panose="020B0604020202020204" pitchFamily="34" charset="0"/>
              </a:rPr>
              <a:t>Madison</a:t>
            </a:r>
          </a:p>
        </p:txBody>
      </p:sp>
      <p:sp>
        <p:nvSpPr>
          <p:cNvPr id="6" name="Slide Number Placeholder 5"/>
          <p:cNvSpPr>
            <a:spLocks noGrp="1"/>
          </p:cNvSpPr>
          <p:nvPr>
            <p:ph type="sldNum" sz="quarter" idx="4"/>
          </p:nvPr>
        </p:nvSpPr>
        <p:spPr>
          <a:xfrm>
            <a:off x="8841785" y="618123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327356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hyperlink" Target="https://www.ecfr.gov/current/title-2/subtitle-A/chapter-II/part-200/subpart-D/section-200.306" TargetMode="External"/><Relationship Id="rId3" Type="http://schemas.openxmlformats.org/officeDocument/2006/relationships/hyperlink" Target="https://rsp.wisc.edu/costsharing/" TargetMode="External"/><Relationship Id="rId7" Type="http://schemas.openxmlformats.org/officeDocument/2006/relationships/hyperlink" Target="https://login.wisc.edu/idp/profile/SAML2/Redirect/SSO?execution=e1s2"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s://rsp.wisc.edu/costsharing/UpdateFormInstructions.pdf" TargetMode="External"/><Relationship Id="rId5" Type="http://schemas.openxmlformats.org/officeDocument/2006/relationships/hyperlink" Target="https://rsp.wisc.edu/forms/costshareCommitment_update/index.cfm" TargetMode="External"/><Relationship Id="rId4" Type="http://schemas.openxmlformats.org/officeDocument/2006/relationships/hyperlink" Target="http://REhttps:/rsp.wisc.edu/trainin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john.varda@wisc.edu"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hyperlink" Target="mailto:chelsie.propst@rsp.wisc.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FF4E196-A010-480C-A078-61D4EF757EA8}" type="slidenum">
              <a:rPr lang="en-US" smtClean="0"/>
              <a:t>1</a:t>
            </a:fld>
            <a:endParaRPr lang="en-US"/>
          </a:p>
        </p:txBody>
      </p:sp>
    </p:spTree>
    <p:extLst>
      <p:ext uri="{BB962C8B-B14F-4D97-AF65-F5344CB8AC3E}">
        <p14:creationId xmlns:p14="http://schemas.microsoft.com/office/powerpoint/2010/main" val="389982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0AE4-E837-98E9-ECC3-8E6BF93CDA3B}"/>
              </a:ext>
            </a:extLst>
          </p:cNvPr>
          <p:cNvSpPr>
            <a:spLocks noGrp="1"/>
          </p:cNvSpPr>
          <p:nvPr>
            <p:ph type="title"/>
          </p:nvPr>
        </p:nvSpPr>
        <p:spPr/>
        <p:txBody>
          <a:bodyPr/>
          <a:lstStyle/>
          <a:p>
            <a:r>
              <a:rPr lang="en-US">
                <a:cs typeface="Calibri Light"/>
              </a:rPr>
              <a:t>Scenario</a:t>
            </a:r>
            <a:endParaRPr lang="en-US"/>
          </a:p>
        </p:txBody>
      </p:sp>
      <p:sp>
        <p:nvSpPr>
          <p:cNvPr id="3" name="Content Placeholder 2">
            <a:extLst>
              <a:ext uri="{FF2B5EF4-FFF2-40B4-BE49-F238E27FC236}">
                <a16:creationId xmlns:a16="http://schemas.microsoft.com/office/drawing/2014/main" id="{E2776F92-1D20-A7C8-ED84-82BF637087AA}"/>
              </a:ext>
            </a:extLst>
          </p:cNvPr>
          <p:cNvSpPr>
            <a:spLocks noGrp="1"/>
          </p:cNvSpPr>
          <p:nvPr>
            <p:ph idx="1"/>
          </p:nvPr>
        </p:nvSpPr>
        <p:spPr/>
        <p:txBody>
          <a:bodyPr vert="horz" lIns="91440" tIns="45720" rIns="91440" bIns="45720" rtlCol="0" anchor="t">
            <a:normAutofit/>
          </a:bodyPr>
          <a:lstStyle/>
          <a:p>
            <a:pPr marL="0" indent="0">
              <a:buNone/>
            </a:pPr>
            <a:r>
              <a:rPr lang="en-US">
                <a:cs typeface="Calibri" panose="020F0502020204030204"/>
              </a:rPr>
              <a:t>A PI wants to attend an important conference in Italy. She is looking forward to presenting her findings related to an ongoing sponsored research project. Foreign travel is not allowed to be charged to the award per the terms and conditions, so the PI wants to cost share the trip expenses on the award. Since UW-Madison is paying for the trip instead of the sponsor, there should be no issues with reporting this as cost share.</a:t>
            </a:r>
          </a:p>
          <a:p>
            <a:pPr marL="0" indent="0">
              <a:buNone/>
            </a:pPr>
            <a:endParaRPr lang="en-US">
              <a:cs typeface="Calibri" panose="020F0502020204030204"/>
            </a:endParaRPr>
          </a:p>
          <a:p>
            <a:r>
              <a:rPr lang="en-US">
                <a:cs typeface="Calibri" panose="020F0502020204030204"/>
              </a:rPr>
              <a:t>What is the type and source (flavor) of this potential cost share?</a:t>
            </a:r>
          </a:p>
          <a:p>
            <a:r>
              <a:rPr lang="en-US">
                <a:cs typeface="Calibri" panose="020F0502020204030204"/>
              </a:rPr>
              <a:t>What potential problems do you foresee in this scenario?</a:t>
            </a:r>
            <a:endParaRPr lang="en-US"/>
          </a:p>
          <a:p>
            <a:pPr marL="457200" indent="-457200"/>
            <a:endParaRPr lang="en-US">
              <a:cs typeface="Calibri" panose="020F0502020204030204"/>
            </a:endParaRPr>
          </a:p>
        </p:txBody>
      </p:sp>
      <p:sp>
        <p:nvSpPr>
          <p:cNvPr id="4" name="Slide Number Placeholder 3">
            <a:extLst>
              <a:ext uri="{FF2B5EF4-FFF2-40B4-BE49-F238E27FC236}">
                <a16:creationId xmlns:a16="http://schemas.microsoft.com/office/drawing/2014/main" id="{3A0F7664-FC2A-223A-83E6-A70F235E2658}"/>
              </a:ext>
            </a:extLst>
          </p:cNvPr>
          <p:cNvSpPr>
            <a:spLocks noGrp="1"/>
          </p:cNvSpPr>
          <p:nvPr>
            <p:ph type="sldNum" sz="quarter" idx="4"/>
          </p:nvPr>
        </p:nvSpPr>
        <p:spPr/>
        <p:txBody>
          <a:bodyPr/>
          <a:lstStyle/>
          <a:p>
            <a:fld id="{6FF4E196-A010-480C-A078-61D4EF757EA8}" type="slidenum">
              <a:rPr lang="en-US" smtClean="0"/>
              <a:t>10</a:t>
            </a:fld>
            <a:endParaRPr lang="en-US"/>
          </a:p>
        </p:txBody>
      </p:sp>
    </p:spTree>
    <p:extLst>
      <p:ext uri="{BB962C8B-B14F-4D97-AF65-F5344CB8AC3E}">
        <p14:creationId xmlns:p14="http://schemas.microsoft.com/office/powerpoint/2010/main" val="139534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4458-DA6F-E8C3-808B-E9047171BB12}"/>
              </a:ext>
            </a:extLst>
          </p:cNvPr>
          <p:cNvSpPr>
            <a:spLocks noGrp="1"/>
          </p:cNvSpPr>
          <p:nvPr>
            <p:ph type="title"/>
          </p:nvPr>
        </p:nvSpPr>
        <p:spPr/>
        <p:txBody>
          <a:bodyPr/>
          <a:lstStyle/>
          <a:p>
            <a:r>
              <a:rPr lang="en-US"/>
              <a:t>“Don’t do it!”</a:t>
            </a:r>
          </a:p>
        </p:txBody>
      </p:sp>
      <p:sp>
        <p:nvSpPr>
          <p:cNvPr id="3" name="Content Placeholder 2">
            <a:extLst>
              <a:ext uri="{FF2B5EF4-FFF2-40B4-BE49-F238E27FC236}">
                <a16:creationId xmlns:a16="http://schemas.microsoft.com/office/drawing/2014/main" id="{65FCBFF4-FE78-002B-BED8-ED3A3761B41D}"/>
              </a:ext>
            </a:extLst>
          </p:cNvPr>
          <p:cNvSpPr>
            <a:spLocks noGrp="1"/>
          </p:cNvSpPr>
          <p:nvPr>
            <p:ph idx="1"/>
          </p:nvPr>
        </p:nvSpPr>
        <p:spPr/>
        <p:txBody>
          <a:bodyPr vert="horz" lIns="91440" tIns="45720" rIns="91440" bIns="45720" rtlCol="0" anchor="t">
            <a:normAutofit/>
          </a:bodyPr>
          <a:lstStyle/>
          <a:p>
            <a:pPr marL="0" indent="0">
              <a:buNone/>
            </a:pPr>
            <a:r>
              <a:rPr lang="en-US">
                <a:cs typeface="Calibri"/>
              </a:rPr>
              <a:t>Why wouldn't we want to cost share?</a:t>
            </a:r>
          </a:p>
          <a:p>
            <a:r>
              <a:rPr lang="en-US"/>
              <a:t>Expends UW resources that may be needed elsewhere</a:t>
            </a:r>
            <a:endParaRPr lang="en-US">
              <a:cs typeface="Calibri"/>
            </a:endParaRPr>
          </a:p>
          <a:p>
            <a:r>
              <a:rPr lang="en-US"/>
              <a:t>Reduces PI flexibility for conducting research</a:t>
            </a:r>
            <a:endParaRPr lang="en-US">
              <a:cs typeface="Calibri"/>
            </a:endParaRPr>
          </a:p>
          <a:p>
            <a:r>
              <a:rPr lang="en-US"/>
              <a:t>Increases administrative burden across campus</a:t>
            </a:r>
            <a:endParaRPr lang="en-US">
              <a:cs typeface="Calibri"/>
            </a:endParaRPr>
          </a:p>
          <a:p>
            <a:r>
              <a:rPr lang="en-US"/>
              <a:t>Reduces F&amp;A cost recovery for UW-Madison</a:t>
            </a:r>
            <a:endParaRPr lang="en-US">
              <a:cs typeface="Calibri"/>
            </a:endParaRPr>
          </a:p>
        </p:txBody>
      </p:sp>
      <p:sp>
        <p:nvSpPr>
          <p:cNvPr id="4" name="Slide Number Placeholder 3">
            <a:extLst>
              <a:ext uri="{FF2B5EF4-FFF2-40B4-BE49-F238E27FC236}">
                <a16:creationId xmlns:a16="http://schemas.microsoft.com/office/drawing/2014/main" id="{C71B5564-B455-6BEE-D4F8-51380A6544F6}"/>
              </a:ext>
            </a:extLst>
          </p:cNvPr>
          <p:cNvSpPr>
            <a:spLocks noGrp="1"/>
          </p:cNvSpPr>
          <p:nvPr>
            <p:ph type="sldNum" sz="quarter" idx="4"/>
          </p:nvPr>
        </p:nvSpPr>
        <p:spPr/>
        <p:txBody>
          <a:bodyPr/>
          <a:lstStyle/>
          <a:p>
            <a:fld id="{6FF4E196-A010-480C-A078-61D4EF757EA8}" type="slidenum">
              <a:rPr lang="en-US" smtClean="0"/>
              <a:t>11</a:t>
            </a:fld>
            <a:endParaRPr lang="en-US"/>
          </a:p>
        </p:txBody>
      </p:sp>
    </p:spTree>
    <p:extLst>
      <p:ext uri="{BB962C8B-B14F-4D97-AF65-F5344CB8AC3E}">
        <p14:creationId xmlns:p14="http://schemas.microsoft.com/office/powerpoint/2010/main" val="3059601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F807-4763-97AB-F6A9-0B01FD2D6C70}"/>
              </a:ext>
            </a:extLst>
          </p:cNvPr>
          <p:cNvSpPr>
            <a:spLocks noGrp="1"/>
          </p:cNvSpPr>
          <p:nvPr>
            <p:ph type="title"/>
          </p:nvPr>
        </p:nvSpPr>
        <p:spPr/>
        <p:txBody>
          <a:bodyPr/>
          <a:lstStyle/>
          <a:p>
            <a:r>
              <a:rPr lang="en-US"/>
              <a:t>Risks of Non-Compliance</a:t>
            </a:r>
          </a:p>
        </p:txBody>
      </p:sp>
      <p:sp>
        <p:nvSpPr>
          <p:cNvPr id="3" name="Content Placeholder 2">
            <a:extLst>
              <a:ext uri="{FF2B5EF4-FFF2-40B4-BE49-F238E27FC236}">
                <a16:creationId xmlns:a16="http://schemas.microsoft.com/office/drawing/2014/main" id="{8FC9DD42-82B1-D2B8-4F01-AEDF0FA1CCF9}"/>
              </a:ext>
            </a:extLst>
          </p:cNvPr>
          <p:cNvSpPr>
            <a:spLocks noGrp="1"/>
          </p:cNvSpPr>
          <p:nvPr>
            <p:ph idx="1"/>
          </p:nvPr>
        </p:nvSpPr>
        <p:spPr/>
        <p:txBody>
          <a:bodyPr vert="horz" lIns="91440" tIns="45720" rIns="91440" bIns="45720" rtlCol="0" anchor="t">
            <a:normAutofit/>
          </a:bodyPr>
          <a:lstStyle/>
          <a:p>
            <a:r>
              <a:rPr lang="en-US"/>
              <a:t>Sponsor payment delays </a:t>
            </a:r>
          </a:p>
          <a:p>
            <a:r>
              <a:rPr lang="en-US">
                <a:cs typeface="Calibri"/>
              </a:rPr>
              <a:t>Result in disallowed costs</a:t>
            </a:r>
          </a:p>
          <a:p>
            <a:r>
              <a:rPr lang="en-US"/>
              <a:t>Increased administrative burden</a:t>
            </a:r>
            <a:endParaRPr lang="en-US">
              <a:cs typeface="Calibri"/>
            </a:endParaRPr>
          </a:p>
          <a:p>
            <a:r>
              <a:rPr lang="en-US"/>
              <a:t>Result in award suspension or termination</a:t>
            </a:r>
            <a:endParaRPr lang="en-US">
              <a:cs typeface="Calibri"/>
            </a:endParaRPr>
          </a:p>
          <a:p>
            <a:r>
              <a:rPr lang="en-US"/>
              <a:t>May negatively impact other awards across campus</a:t>
            </a:r>
            <a:endParaRPr lang="en-US">
              <a:cs typeface="Calibri"/>
            </a:endParaRPr>
          </a:p>
          <a:p>
            <a:endParaRPr lang="en-US"/>
          </a:p>
        </p:txBody>
      </p:sp>
      <p:sp>
        <p:nvSpPr>
          <p:cNvPr id="4" name="Slide Number Placeholder 3">
            <a:extLst>
              <a:ext uri="{FF2B5EF4-FFF2-40B4-BE49-F238E27FC236}">
                <a16:creationId xmlns:a16="http://schemas.microsoft.com/office/drawing/2014/main" id="{0E35701D-B24B-85A9-3053-984C852813A0}"/>
              </a:ext>
            </a:extLst>
          </p:cNvPr>
          <p:cNvSpPr>
            <a:spLocks noGrp="1"/>
          </p:cNvSpPr>
          <p:nvPr>
            <p:ph type="sldNum" sz="quarter" idx="4"/>
          </p:nvPr>
        </p:nvSpPr>
        <p:spPr/>
        <p:txBody>
          <a:bodyPr/>
          <a:lstStyle/>
          <a:p>
            <a:fld id="{6FF4E196-A010-480C-A078-61D4EF757EA8}" type="slidenum">
              <a:rPr lang="en-US" smtClean="0"/>
              <a:t>12</a:t>
            </a:fld>
            <a:endParaRPr lang="en-US"/>
          </a:p>
        </p:txBody>
      </p:sp>
    </p:spTree>
    <p:extLst>
      <p:ext uri="{BB962C8B-B14F-4D97-AF65-F5344CB8AC3E}">
        <p14:creationId xmlns:p14="http://schemas.microsoft.com/office/powerpoint/2010/main" val="3557438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75D2-1616-FC11-3557-4F3745E5919A}"/>
              </a:ext>
            </a:extLst>
          </p:cNvPr>
          <p:cNvSpPr>
            <a:spLocks noGrp="1"/>
          </p:cNvSpPr>
          <p:nvPr>
            <p:ph type="title"/>
          </p:nvPr>
        </p:nvSpPr>
        <p:spPr/>
        <p:txBody>
          <a:bodyPr/>
          <a:lstStyle/>
          <a:p>
            <a:r>
              <a:rPr lang="en-US"/>
              <a:t>Keys to Success </a:t>
            </a:r>
          </a:p>
        </p:txBody>
      </p:sp>
      <p:sp>
        <p:nvSpPr>
          <p:cNvPr id="3" name="Content Placeholder 2">
            <a:extLst>
              <a:ext uri="{FF2B5EF4-FFF2-40B4-BE49-F238E27FC236}">
                <a16:creationId xmlns:a16="http://schemas.microsoft.com/office/drawing/2014/main" id="{5CA61BF1-E5D8-09D0-0BE8-0C0B8F0ADEE9}"/>
              </a:ext>
            </a:extLst>
          </p:cNvPr>
          <p:cNvSpPr>
            <a:spLocks noGrp="1"/>
          </p:cNvSpPr>
          <p:nvPr>
            <p:ph idx="1"/>
          </p:nvPr>
        </p:nvSpPr>
        <p:spPr/>
        <p:txBody>
          <a:bodyPr vert="horz" lIns="91440" tIns="45720" rIns="91440" bIns="45720" rtlCol="0" anchor="t">
            <a:normAutofit/>
          </a:bodyPr>
          <a:lstStyle/>
          <a:p>
            <a:r>
              <a:rPr lang="en-US" b="1"/>
              <a:t>#1 Tip</a:t>
            </a:r>
            <a:r>
              <a:rPr lang="en-US"/>
              <a:t> - Minimize cost sharing as much as possible!</a:t>
            </a:r>
            <a:endParaRPr lang="en-US">
              <a:cs typeface="Calibri"/>
            </a:endParaRPr>
          </a:p>
          <a:p>
            <a:r>
              <a:rPr lang="en-US"/>
              <a:t>Carefully consider your cost share sources</a:t>
            </a:r>
            <a:endParaRPr lang="en-US">
              <a:cs typeface="Calibri"/>
            </a:endParaRPr>
          </a:p>
          <a:p>
            <a:r>
              <a:rPr lang="en-US"/>
              <a:t>Set clear expectations for cost share providers</a:t>
            </a:r>
            <a:endParaRPr lang="en-US">
              <a:cs typeface="Calibri"/>
            </a:endParaRPr>
          </a:p>
          <a:p>
            <a:r>
              <a:rPr lang="en-US"/>
              <a:t>Engage in proactive monitoring</a:t>
            </a:r>
            <a:endParaRPr lang="en-US">
              <a:cs typeface="Calibri"/>
            </a:endParaRPr>
          </a:p>
          <a:p>
            <a:r>
              <a:rPr lang="en-US"/>
              <a:t>Maintain sufficient documentation</a:t>
            </a:r>
            <a:endParaRPr lang="en-US">
              <a:cs typeface="Calibri"/>
            </a:endParaRPr>
          </a:p>
        </p:txBody>
      </p:sp>
      <p:sp>
        <p:nvSpPr>
          <p:cNvPr id="4" name="Slide Number Placeholder 3">
            <a:extLst>
              <a:ext uri="{FF2B5EF4-FFF2-40B4-BE49-F238E27FC236}">
                <a16:creationId xmlns:a16="http://schemas.microsoft.com/office/drawing/2014/main" id="{68090FF8-0D4F-4F76-4990-703C6C65A854}"/>
              </a:ext>
            </a:extLst>
          </p:cNvPr>
          <p:cNvSpPr>
            <a:spLocks noGrp="1"/>
          </p:cNvSpPr>
          <p:nvPr>
            <p:ph type="sldNum" sz="quarter" idx="4"/>
          </p:nvPr>
        </p:nvSpPr>
        <p:spPr/>
        <p:txBody>
          <a:bodyPr/>
          <a:lstStyle/>
          <a:p>
            <a:fld id="{6FF4E196-A010-480C-A078-61D4EF757EA8}" type="slidenum">
              <a:rPr lang="en-US" smtClean="0"/>
              <a:t>13</a:t>
            </a:fld>
            <a:endParaRPr lang="en-US"/>
          </a:p>
        </p:txBody>
      </p:sp>
    </p:spTree>
    <p:extLst>
      <p:ext uri="{BB962C8B-B14F-4D97-AF65-F5344CB8AC3E}">
        <p14:creationId xmlns:p14="http://schemas.microsoft.com/office/powerpoint/2010/main" val="417163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10C97-5B82-2A01-7B17-84FA2B54C26E}"/>
              </a:ext>
            </a:extLst>
          </p:cNvPr>
          <p:cNvSpPr>
            <a:spLocks noGrp="1"/>
          </p:cNvSpPr>
          <p:nvPr>
            <p:ph type="title"/>
          </p:nvPr>
        </p:nvSpPr>
        <p:spPr/>
        <p:txBody>
          <a:bodyPr>
            <a:normAutofit/>
          </a:bodyPr>
          <a:lstStyle/>
          <a:p>
            <a:r>
              <a:rPr lang="en-US" sz="6000"/>
              <a:t>Cost Share Pitfalls</a:t>
            </a:r>
          </a:p>
        </p:txBody>
      </p:sp>
      <p:pic>
        <p:nvPicPr>
          <p:cNvPr id="5" name="Content Placeholder 4" descr="HR Pitfalls to avoid">
            <a:extLst>
              <a:ext uri="{FF2B5EF4-FFF2-40B4-BE49-F238E27FC236}">
                <a16:creationId xmlns:a16="http://schemas.microsoft.com/office/drawing/2014/main" id="{E6D09315-D7A0-1E9B-DE5A-40B93ADBC9E7}"/>
              </a:ext>
            </a:extLst>
          </p:cNvPr>
          <p:cNvPicPr>
            <a:picLocks noGrp="1" noChangeAspect="1"/>
          </p:cNvPicPr>
          <p:nvPr>
            <p:ph idx="1"/>
          </p:nvPr>
        </p:nvPicPr>
        <p:blipFill>
          <a:blip r:embed="rId3"/>
          <a:srcRect t="188" r="7258" b="377"/>
          <a:stretch/>
        </p:blipFill>
        <p:spPr>
          <a:xfrm>
            <a:off x="838200" y="2179058"/>
            <a:ext cx="10515627" cy="4018867"/>
          </a:xfrm>
        </p:spPr>
      </p:pic>
    </p:spTree>
    <p:extLst>
      <p:ext uri="{BB962C8B-B14F-4D97-AF65-F5344CB8AC3E}">
        <p14:creationId xmlns:p14="http://schemas.microsoft.com/office/powerpoint/2010/main" val="426253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A0B0-3A1C-608F-67D8-6CCA972450BF}"/>
              </a:ext>
            </a:extLst>
          </p:cNvPr>
          <p:cNvSpPr>
            <a:spLocks noGrp="1"/>
          </p:cNvSpPr>
          <p:nvPr>
            <p:ph type="title"/>
          </p:nvPr>
        </p:nvSpPr>
        <p:spPr/>
        <p:txBody>
          <a:bodyPr/>
          <a:lstStyle/>
          <a:p>
            <a:r>
              <a:rPr lang="en-US">
                <a:cs typeface="Calibri Light"/>
              </a:rPr>
              <a:t>Cost Share Pitfalls</a:t>
            </a:r>
            <a:endParaRPr lang="en-US">
              <a:ea typeface="Calibri Light"/>
              <a:cs typeface="Calibri Light"/>
            </a:endParaRPr>
          </a:p>
        </p:txBody>
      </p:sp>
      <p:graphicFrame>
        <p:nvGraphicFramePr>
          <p:cNvPr id="1159" name="Content Placeholder 1158">
            <a:extLst>
              <a:ext uri="{FF2B5EF4-FFF2-40B4-BE49-F238E27FC236}">
                <a16:creationId xmlns:a16="http://schemas.microsoft.com/office/drawing/2014/main" id="{5F0A70A5-8344-FD54-315B-E44C469EFF57}"/>
              </a:ext>
            </a:extLst>
          </p:cNvPr>
          <p:cNvGraphicFramePr>
            <a:graphicFrameLocks noGrp="1"/>
          </p:cNvGraphicFramePr>
          <p:nvPr>
            <p:ph idx="1"/>
            <p:extLst>
              <p:ext uri="{D42A27DB-BD31-4B8C-83A1-F6EECF244321}">
                <p14:modId xmlns:p14="http://schemas.microsoft.com/office/powerpoint/2010/main" val="1512793801"/>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F165EF58-FEF5-C0F7-E62F-2F611AF72CF7}"/>
              </a:ext>
            </a:extLst>
          </p:cNvPr>
          <p:cNvSpPr>
            <a:spLocks noGrp="1"/>
          </p:cNvSpPr>
          <p:nvPr>
            <p:ph type="body" sz="half" idx="2"/>
          </p:nvPr>
        </p:nvSpPr>
        <p:spPr/>
        <p:txBody>
          <a:bodyPr vert="horz" lIns="91440" tIns="45720" rIns="91440" bIns="45720" rtlCol="0" anchor="t">
            <a:normAutofit/>
          </a:bodyPr>
          <a:lstStyle/>
          <a:p>
            <a:r>
              <a:rPr lang="en-US" sz="2400">
                <a:latin typeface="Calibri Light"/>
                <a:ea typeface="Calibri Light"/>
                <a:cs typeface="Calibri Light"/>
              </a:rPr>
              <a:t>Time of Proposal</a:t>
            </a:r>
            <a:endParaRPr lang="en-US" sz="2400"/>
          </a:p>
        </p:txBody>
      </p:sp>
      <p:sp>
        <p:nvSpPr>
          <p:cNvPr id="1962" name="Rectangle: Rounded Corners 1961">
            <a:extLst>
              <a:ext uri="{FF2B5EF4-FFF2-40B4-BE49-F238E27FC236}">
                <a16:creationId xmlns:a16="http://schemas.microsoft.com/office/drawing/2014/main" id="{36BE5859-E459-8D29-4CDE-5D20BD881AC9}"/>
              </a:ext>
            </a:extLst>
          </p:cNvPr>
          <p:cNvSpPr/>
          <p:nvPr/>
        </p:nvSpPr>
        <p:spPr>
          <a:xfrm>
            <a:off x="7368540" y="990600"/>
            <a:ext cx="1798320" cy="89916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3" name="Rectangle: Rounded Corners 1962">
            <a:extLst>
              <a:ext uri="{FF2B5EF4-FFF2-40B4-BE49-F238E27FC236}">
                <a16:creationId xmlns:a16="http://schemas.microsoft.com/office/drawing/2014/main" id="{7E4859D4-D1CB-3770-69A1-8F213DBEA203}"/>
              </a:ext>
            </a:extLst>
          </p:cNvPr>
          <p:cNvSpPr/>
          <p:nvPr/>
        </p:nvSpPr>
        <p:spPr>
          <a:xfrm>
            <a:off x="9090660" y="1981200"/>
            <a:ext cx="1798320" cy="89916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4" name="Rectangle: Rounded Corners 1963">
            <a:extLst>
              <a:ext uri="{FF2B5EF4-FFF2-40B4-BE49-F238E27FC236}">
                <a16:creationId xmlns:a16="http://schemas.microsoft.com/office/drawing/2014/main" id="{BB123312-80BD-493E-BAEB-5CD7E3A10966}"/>
              </a:ext>
            </a:extLst>
          </p:cNvPr>
          <p:cNvSpPr/>
          <p:nvPr/>
        </p:nvSpPr>
        <p:spPr>
          <a:xfrm>
            <a:off x="9090659" y="3962399"/>
            <a:ext cx="1798320" cy="89916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43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A9E0-116B-F62F-A752-1F35C1D9EF32}"/>
              </a:ext>
            </a:extLst>
          </p:cNvPr>
          <p:cNvSpPr>
            <a:spLocks noGrp="1"/>
          </p:cNvSpPr>
          <p:nvPr>
            <p:ph type="title"/>
          </p:nvPr>
        </p:nvSpPr>
        <p:spPr/>
        <p:txBody>
          <a:bodyPr/>
          <a:lstStyle/>
          <a:p>
            <a:r>
              <a:rPr lang="en-US"/>
              <a:t>Cost Share Pitfalls at Time of Proposal</a:t>
            </a:r>
          </a:p>
        </p:txBody>
      </p:sp>
      <p:sp>
        <p:nvSpPr>
          <p:cNvPr id="3" name="Content Placeholder 2">
            <a:extLst>
              <a:ext uri="{FF2B5EF4-FFF2-40B4-BE49-F238E27FC236}">
                <a16:creationId xmlns:a16="http://schemas.microsoft.com/office/drawing/2014/main" id="{CA5C54AB-0C99-7DCE-2F90-A6474AA17F37}"/>
              </a:ext>
            </a:extLst>
          </p:cNvPr>
          <p:cNvSpPr>
            <a:spLocks noGrp="1"/>
          </p:cNvSpPr>
          <p:nvPr>
            <p:ph idx="1"/>
          </p:nvPr>
        </p:nvSpPr>
        <p:spPr/>
        <p:txBody>
          <a:bodyPr vert="horz" lIns="91440" tIns="45720" rIns="91440" bIns="45720" rtlCol="0" anchor="t">
            <a:normAutofit/>
          </a:bodyPr>
          <a:lstStyle/>
          <a:p>
            <a:r>
              <a:rPr lang="en-US" sz="3600"/>
              <a:t>Don’t Cost Share if it’s Not Mandatory!</a:t>
            </a:r>
          </a:p>
          <a:p>
            <a:r>
              <a:rPr lang="en-US" sz="3600"/>
              <a:t>Do not offer or let your PIs offer quantified voluntary cost share!  </a:t>
            </a:r>
          </a:p>
          <a:p>
            <a:endParaRPr lang="en-US"/>
          </a:p>
        </p:txBody>
      </p:sp>
      <p:sp>
        <p:nvSpPr>
          <p:cNvPr id="4" name="Slide Number Placeholder 3">
            <a:extLst>
              <a:ext uri="{FF2B5EF4-FFF2-40B4-BE49-F238E27FC236}">
                <a16:creationId xmlns:a16="http://schemas.microsoft.com/office/drawing/2014/main" id="{13985FC4-5E78-CF7D-D717-CBD30864261C}"/>
              </a:ext>
            </a:extLst>
          </p:cNvPr>
          <p:cNvSpPr>
            <a:spLocks noGrp="1"/>
          </p:cNvSpPr>
          <p:nvPr>
            <p:ph type="sldNum" sz="quarter" idx="4"/>
          </p:nvPr>
        </p:nvSpPr>
        <p:spPr/>
        <p:txBody>
          <a:bodyPr/>
          <a:lstStyle/>
          <a:p>
            <a:fld id="{6FF4E196-A010-480C-A078-61D4EF757EA8}" type="slidenum">
              <a:rPr lang="en-US" smtClean="0"/>
              <a:t>16</a:t>
            </a:fld>
            <a:endParaRPr lang="en-US"/>
          </a:p>
        </p:txBody>
      </p:sp>
    </p:spTree>
    <p:extLst>
      <p:ext uri="{BB962C8B-B14F-4D97-AF65-F5344CB8AC3E}">
        <p14:creationId xmlns:p14="http://schemas.microsoft.com/office/powerpoint/2010/main" val="2158065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A9E0-116B-F62F-A752-1F35C1D9EF32}"/>
              </a:ext>
            </a:extLst>
          </p:cNvPr>
          <p:cNvSpPr>
            <a:spLocks noGrp="1"/>
          </p:cNvSpPr>
          <p:nvPr>
            <p:ph type="title"/>
          </p:nvPr>
        </p:nvSpPr>
        <p:spPr/>
        <p:txBody>
          <a:bodyPr/>
          <a:lstStyle/>
          <a:p>
            <a:r>
              <a:rPr lang="en-US"/>
              <a:t>Cost Share Pitfalls at Time of Proposal</a:t>
            </a:r>
          </a:p>
        </p:txBody>
      </p:sp>
      <p:sp>
        <p:nvSpPr>
          <p:cNvPr id="3" name="Content Placeholder 2">
            <a:extLst>
              <a:ext uri="{FF2B5EF4-FFF2-40B4-BE49-F238E27FC236}">
                <a16:creationId xmlns:a16="http://schemas.microsoft.com/office/drawing/2014/main" id="{CA5C54AB-0C99-7DCE-2F90-A6474AA17F37}"/>
              </a:ext>
            </a:extLst>
          </p:cNvPr>
          <p:cNvSpPr>
            <a:spLocks noGrp="1"/>
          </p:cNvSpPr>
          <p:nvPr>
            <p:ph idx="1"/>
          </p:nvPr>
        </p:nvSpPr>
        <p:spPr/>
        <p:txBody>
          <a:bodyPr vert="horz" lIns="91440" tIns="45720" rIns="91440" bIns="45720" rtlCol="0" anchor="t">
            <a:normAutofit/>
          </a:bodyPr>
          <a:lstStyle/>
          <a:p>
            <a:r>
              <a:rPr lang="en-US" sz="3200"/>
              <a:t>Examples:</a:t>
            </a:r>
            <a:endParaRPr lang="en-US" sz="3200">
              <a:ea typeface="Calibri"/>
              <a:cs typeface="Calibri"/>
            </a:endParaRPr>
          </a:p>
          <a:p>
            <a:pPr lvl="1">
              <a:buFont typeface="Courier New" panose="020B0604020202020204" pitchFamily="34" charset="0"/>
              <a:buChar char="o"/>
            </a:pPr>
            <a:r>
              <a:rPr lang="en-US" sz="2800"/>
              <a:t>“I’ll work on this project one month each summer.”  </a:t>
            </a:r>
            <a:endParaRPr lang="en-US" sz="2800">
              <a:solidFill>
                <a:srgbClr val="FF0000"/>
              </a:solidFill>
              <a:ea typeface="Calibri"/>
              <a:cs typeface="Calibri"/>
            </a:endParaRPr>
          </a:p>
          <a:p>
            <a:pPr lvl="1">
              <a:buFont typeface="Courier New" panose="020B0604020202020204" pitchFamily="34" charset="0"/>
              <a:buChar char="o"/>
            </a:pPr>
            <a:r>
              <a:rPr lang="en-US" sz="2800"/>
              <a:t>“To ensure success, I’ll devote my free time to this research over the academic year.”  </a:t>
            </a:r>
            <a:endParaRPr lang="en-US" sz="2800">
              <a:solidFill>
                <a:schemeClr val="accent1"/>
              </a:solidFill>
              <a:ea typeface="Calibri"/>
              <a:cs typeface="Calibri"/>
            </a:endParaRPr>
          </a:p>
          <a:p>
            <a:pPr lvl="1">
              <a:buFont typeface="Courier New" panose="020B0604020202020204" pitchFamily="34" charset="0"/>
              <a:buChar char="o"/>
            </a:pPr>
            <a:r>
              <a:rPr lang="en-US" sz="2800"/>
              <a:t>“10% of Dr. Smith’s 9-month faculty appointment will be spent working on this grant”</a:t>
            </a:r>
          </a:p>
          <a:p>
            <a:pPr lvl="1">
              <a:buFont typeface="Courier New" panose="020B0604020202020204" pitchFamily="34" charset="0"/>
              <a:buChar char="o"/>
            </a:pPr>
            <a:r>
              <a:rPr lang="en-US" sz="2800"/>
              <a:t>“My research team will make this project a special focus and spend extra time on it whenever they can.”</a:t>
            </a:r>
          </a:p>
          <a:p>
            <a:pPr lvl="1">
              <a:buFont typeface="Courier New" panose="020B0604020202020204" pitchFamily="34" charset="0"/>
              <a:buChar char="o"/>
            </a:pPr>
            <a:r>
              <a:rPr lang="en-US" sz="2800"/>
              <a:t>“I’ll dream of this research at night and work on it while I sleep!”</a:t>
            </a:r>
          </a:p>
          <a:p>
            <a:pPr lvl="2">
              <a:buFont typeface="Wingdings" panose="020B0604020202020204" pitchFamily="34" charset="0"/>
              <a:buChar char="§"/>
            </a:pPr>
            <a:endParaRPr lang="en-US">
              <a:ea typeface="Calibri" panose="020F0502020204030204"/>
              <a:cs typeface="Calibri" panose="020F0502020204030204"/>
            </a:endParaRPr>
          </a:p>
          <a:p>
            <a:pPr lvl="1">
              <a:buFont typeface="Courier New" panose="020B0604020202020204" pitchFamily="34" charset="0"/>
              <a:buChar char="o"/>
            </a:pPr>
            <a:endParaRPr lang="en-US">
              <a:ea typeface="Calibri" panose="020F0502020204030204"/>
              <a:cs typeface="Calibri" panose="020F0502020204030204"/>
            </a:endParaRPr>
          </a:p>
          <a:p>
            <a:endParaRPr lang="en-US"/>
          </a:p>
        </p:txBody>
      </p:sp>
      <p:sp>
        <p:nvSpPr>
          <p:cNvPr id="4" name="Slide Number Placeholder 3">
            <a:extLst>
              <a:ext uri="{FF2B5EF4-FFF2-40B4-BE49-F238E27FC236}">
                <a16:creationId xmlns:a16="http://schemas.microsoft.com/office/drawing/2014/main" id="{13985FC4-5E78-CF7D-D717-CBD30864261C}"/>
              </a:ext>
            </a:extLst>
          </p:cNvPr>
          <p:cNvSpPr>
            <a:spLocks noGrp="1"/>
          </p:cNvSpPr>
          <p:nvPr>
            <p:ph type="sldNum" sz="quarter" idx="4"/>
          </p:nvPr>
        </p:nvSpPr>
        <p:spPr/>
        <p:txBody>
          <a:bodyPr/>
          <a:lstStyle/>
          <a:p>
            <a:fld id="{6FF4E196-A010-480C-A078-61D4EF757EA8}" type="slidenum">
              <a:rPr lang="en-US" smtClean="0"/>
              <a:t>17</a:t>
            </a:fld>
            <a:endParaRPr lang="en-US"/>
          </a:p>
        </p:txBody>
      </p:sp>
    </p:spTree>
    <p:extLst>
      <p:ext uri="{BB962C8B-B14F-4D97-AF65-F5344CB8AC3E}">
        <p14:creationId xmlns:p14="http://schemas.microsoft.com/office/powerpoint/2010/main" val="1863744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1B1B-A7AF-37EF-C2C3-7A2A0863EE91}"/>
              </a:ext>
            </a:extLst>
          </p:cNvPr>
          <p:cNvSpPr>
            <a:spLocks noGrp="1"/>
          </p:cNvSpPr>
          <p:nvPr>
            <p:ph type="title"/>
          </p:nvPr>
        </p:nvSpPr>
        <p:spPr/>
        <p:txBody>
          <a:bodyPr/>
          <a:lstStyle/>
          <a:p>
            <a:r>
              <a:rPr lang="en-US">
                <a:cs typeface="Calibri Light"/>
              </a:rPr>
              <a:t>Scenario</a:t>
            </a:r>
            <a:endParaRPr lang="en-US"/>
          </a:p>
        </p:txBody>
      </p:sp>
      <p:sp>
        <p:nvSpPr>
          <p:cNvPr id="3" name="Content Placeholder 2">
            <a:extLst>
              <a:ext uri="{FF2B5EF4-FFF2-40B4-BE49-F238E27FC236}">
                <a16:creationId xmlns:a16="http://schemas.microsoft.com/office/drawing/2014/main" id="{4B04A77B-D88E-423B-AB44-C3FA95697AA7}"/>
              </a:ext>
            </a:extLst>
          </p:cNvPr>
          <p:cNvSpPr>
            <a:spLocks noGrp="1"/>
          </p:cNvSpPr>
          <p:nvPr>
            <p:ph idx="1"/>
          </p:nvPr>
        </p:nvSpPr>
        <p:spPr/>
        <p:txBody>
          <a:bodyPr vert="horz" lIns="91440" tIns="45720" rIns="91440" bIns="45720" rtlCol="0" anchor="t">
            <a:normAutofit/>
          </a:bodyPr>
          <a:lstStyle/>
          <a:p>
            <a:pPr marL="0" indent="0">
              <a:buNone/>
            </a:pPr>
            <a:r>
              <a:rPr lang="en-US">
                <a:cs typeface="Calibri" panose="020F0502020204030204"/>
              </a:rPr>
              <a:t>A PI submits a proposal for $100K in funding to conduct her research. In the proposal, the PI states that she will provide effort equivalent to $10K in salary and benefits. There is no mandatory cost share requirement listed in the FOA. The PI's proposal is accepted, but the sponsor only issues an award for $30K. The award states that UW-Madison will provide $10K in cost share.</a:t>
            </a:r>
          </a:p>
          <a:p>
            <a:pPr marL="0" indent="0">
              <a:buNone/>
            </a:pPr>
            <a:endParaRPr lang="en-US">
              <a:cs typeface="Calibri" panose="020F0502020204030204"/>
            </a:endParaRPr>
          </a:p>
          <a:p>
            <a:pPr>
              <a:buFont typeface="Arial"/>
              <a:buChar char="•"/>
            </a:pPr>
            <a:r>
              <a:rPr lang="en-US">
                <a:cs typeface="Calibri" panose="020F0502020204030204"/>
              </a:rPr>
              <a:t>What problems do you see in this scenario?</a:t>
            </a:r>
          </a:p>
          <a:p>
            <a:pPr>
              <a:buFont typeface="Arial"/>
              <a:buChar char="•"/>
            </a:pPr>
            <a:r>
              <a:rPr lang="en-US">
                <a:cs typeface="Calibri" panose="020F0502020204030204"/>
              </a:rPr>
              <a:t>What changes could we make to avoid these pitfalls?</a:t>
            </a:r>
            <a:endParaRPr lang="en-US"/>
          </a:p>
        </p:txBody>
      </p:sp>
      <p:sp>
        <p:nvSpPr>
          <p:cNvPr id="4" name="Slide Number Placeholder 3">
            <a:extLst>
              <a:ext uri="{FF2B5EF4-FFF2-40B4-BE49-F238E27FC236}">
                <a16:creationId xmlns:a16="http://schemas.microsoft.com/office/drawing/2014/main" id="{2456957A-78C0-0313-EB23-03297EA7F8AB}"/>
              </a:ext>
            </a:extLst>
          </p:cNvPr>
          <p:cNvSpPr>
            <a:spLocks noGrp="1"/>
          </p:cNvSpPr>
          <p:nvPr>
            <p:ph type="sldNum" sz="quarter" idx="4"/>
          </p:nvPr>
        </p:nvSpPr>
        <p:spPr/>
        <p:txBody>
          <a:bodyPr/>
          <a:lstStyle/>
          <a:p>
            <a:fld id="{6FF4E196-A010-480C-A078-61D4EF757EA8}" type="slidenum">
              <a:rPr lang="en-US" smtClean="0"/>
              <a:t>18</a:t>
            </a:fld>
            <a:endParaRPr lang="en-US"/>
          </a:p>
        </p:txBody>
      </p:sp>
    </p:spTree>
    <p:extLst>
      <p:ext uri="{BB962C8B-B14F-4D97-AF65-F5344CB8AC3E}">
        <p14:creationId xmlns:p14="http://schemas.microsoft.com/office/powerpoint/2010/main" val="82169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96DB-B5A5-7C06-BAE1-1E39B5BC9753}"/>
              </a:ext>
            </a:extLst>
          </p:cNvPr>
          <p:cNvSpPr>
            <a:spLocks noGrp="1"/>
          </p:cNvSpPr>
          <p:nvPr>
            <p:ph type="title"/>
          </p:nvPr>
        </p:nvSpPr>
        <p:spPr/>
        <p:txBody>
          <a:bodyPr/>
          <a:lstStyle/>
          <a:p>
            <a:r>
              <a:rPr lang="en-US">
                <a:cs typeface="Calibri Light"/>
              </a:rPr>
              <a:t>Cost Share Pitfalls</a:t>
            </a:r>
            <a:endParaRPr lang="en-US">
              <a:ea typeface="Calibri Light"/>
              <a:cs typeface="Calibri Light"/>
            </a:endParaRPr>
          </a:p>
        </p:txBody>
      </p:sp>
      <p:graphicFrame>
        <p:nvGraphicFramePr>
          <p:cNvPr id="16" name="Content Placeholder 15">
            <a:extLst>
              <a:ext uri="{FF2B5EF4-FFF2-40B4-BE49-F238E27FC236}">
                <a16:creationId xmlns:a16="http://schemas.microsoft.com/office/drawing/2014/main" id="{90F60855-7ACC-1C2F-6E3A-339319837E38}"/>
              </a:ext>
            </a:extLst>
          </p:cNvPr>
          <p:cNvGraphicFramePr>
            <a:graphicFrameLocks noGrp="1"/>
          </p:cNvGraphicFramePr>
          <p:nvPr>
            <p:ph idx="1"/>
            <p:extLst>
              <p:ext uri="{D42A27DB-BD31-4B8C-83A1-F6EECF244321}">
                <p14:modId xmlns:p14="http://schemas.microsoft.com/office/powerpoint/2010/main" val="3700387703"/>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DFBDE3F9-BF6C-61C1-F649-F0BB6A0116F9}"/>
              </a:ext>
            </a:extLst>
          </p:cNvPr>
          <p:cNvSpPr>
            <a:spLocks noGrp="1"/>
          </p:cNvSpPr>
          <p:nvPr>
            <p:ph type="body" sz="half" idx="2"/>
          </p:nvPr>
        </p:nvSpPr>
        <p:spPr/>
        <p:txBody>
          <a:bodyPr vert="horz" lIns="91440" tIns="45720" rIns="91440" bIns="45720" rtlCol="0" anchor="t">
            <a:normAutofit/>
          </a:bodyPr>
          <a:lstStyle/>
          <a:p>
            <a:r>
              <a:rPr lang="en-US" sz="2400">
                <a:latin typeface="Calibri Light"/>
                <a:ea typeface="Calibri Light"/>
                <a:cs typeface="Calibri Light"/>
              </a:rPr>
              <a:t>Award Acceptance</a:t>
            </a:r>
            <a:endParaRPr lang="en-US" sz="2400"/>
          </a:p>
        </p:txBody>
      </p:sp>
      <p:sp>
        <p:nvSpPr>
          <p:cNvPr id="4" name="Slide Number Placeholder 3">
            <a:extLst>
              <a:ext uri="{FF2B5EF4-FFF2-40B4-BE49-F238E27FC236}">
                <a16:creationId xmlns:a16="http://schemas.microsoft.com/office/drawing/2014/main" id="{457A93D2-7F0F-9EEB-03C0-46987BCA6263}"/>
              </a:ext>
            </a:extLst>
          </p:cNvPr>
          <p:cNvSpPr>
            <a:spLocks noGrp="1"/>
          </p:cNvSpPr>
          <p:nvPr>
            <p:ph type="sldNum" sz="quarter" idx="4"/>
          </p:nvPr>
        </p:nvSpPr>
        <p:spPr/>
        <p:txBody>
          <a:bodyPr/>
          <a:lstStyle/>
          <a:p>
            <a:fld id="{6FF4E196-A010-480C-A078-61D4EF757EA8}" type="slidenum">
              <a:rPr lang="en-US" smtClean="0"/>
              <a:t>19</a:t>
            </a:fld>
            <a:endParaRPr lang="en-US"/>
          </a:p>
        </p:txBody>
      </p:sp>
      <p:sp>
        <p:nvSpPr>
          <p:cNvPr id="667" name="Rectangle: Rounded Corners 666">
            <a:extLst>
              <a:ext uri="{FF2B5EF4-FFF2-40B4-BE49-F238E27FC236}">
                <a16:creationId xmlns:a16="http://schemas.microsoft.com/office/drawing/2014/main" id="{BDF0633C-5000-76FE-EB19-142303AA12F2}"/>
              </a:ext>
            </a:extLst>
          </p:cNvPr>
          <p:cNvSpPr/>
          <p:nvPr/>
        </p:nvSpPr>
        <p:spPr>
          <a:xfrm>
            <a:off x="7368540" y="4968240"/>
            <a:ext cx="1798320" cy="89916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63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ctrTitle"/>
          </p:nvPr>
        </p:nvSpPr>
        <p:spPr/>
        <p:txBody>
          <a:bodyPr>
            <a:normAutofit/>
          </a:bodyPr>
          <a:lstStyle/>
          <a:p>
            <a:r>
              <a:rPr lang="en-US" sz="5400">
                <a:latin typeface="Georgia"/>
              </a:rPr>
              <a:t>Common Cost Share Pitfalls</a:t>
            </a:r>
          </a:p>
        </p:txBody>
      </p:sp>
      <p:sp>
        <p:nvSpPr>
          <p:cNvPr id="3" name="Subtitle 2">
            <a:extLst>
              <a:ext uri="{FF2B5EF4-FFF2-40B4-BE49-F238E27FC236}">
                <a16:creationId xmlns:a16="http://schemas.microsoft.com/office/drawing/2014/main" id="{17459A1B-F24E-4185-91DB-466694896902}"/>
              </a:ext>
            </a:extLst>
          </p:cNvPr>
          <p:cNvSpPr>
            <a:spLocks noGrp="1"/>
          </p:cNvSpPr>
          <p:nvPr>
            <p:ph type="subTitle" idx="1"/>
          </p:nvPr>
        </p:nvSpPr>
        <p:spPr/>
        <p:txBody>
          <a:bodyPr vert="horz" lIns="91440" tIns="45720" rIns="91440" bIns="45720" rtlCol="0" anchor="t">
            <a:normAutofit/>
          </a:bodyPr>
          <a:lstStyle/>
          <a:p>
            <a:r>
              <a:rPr lang="en-US">
                <a:latin typeface="Georgia"/>
              </a:rPr>
              <a:t>John Varda, College of Letters &amp; Science</a:t>
            </a:r>
          </a:p>
          <a:p>
            <a:r>
              <a:rPr lang="en-US">
                <a:latin typeface="Georgia"/>
              </a:rPr>
              <a:t>Chelsie Propst, Research &amp; Sponsored Programs</a:t>
            </a: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4"/>
          </p:nvPr>
        </p:nvSpPr>
        <p:spPr/>
        <p:txBody>
          <a:bodyPr/>
          <a:lstStyle/>
          <a:p>
            <a:fld id="{6FF4E196-A010-480C-A078-61D4EF757EA8}" type="slidenum">
              <a:rPr lang="en-US" smtClean="0"/>
              <a:t>2</a:t>
            </a:fld>
            <a:endParaRPr lang="en-US"/>
          </a:p>
        </p:txBody>
      </p:sp>
    </p:spTree>
    <p:extLst>
      <p:ext uri="{BB962C8B-B14F-4D97-AF65-F5344CB8AC3E}">
        <p14:creationId xmlns:p14="http://schemas.microsoft.com/office/powerpoint/2010/main" val="235861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F4C1-C428-90B5-49FE-86E9B10B2754}"/>
              </a:ext>
            </a:extLst>
          </p:cNvPr>
          <p:cNvSpPr>
            <a:spLocks noGrp="1"/>
          </p:cNvSpPr>
          <p:nvPr>
            <p:ph type="title"/>
          </p:nvPr>
        </p:nvSpPr>
        <p:spPr>
          <a:xfrm>
            <a:off x="838200" y="365125"/>
            <a:ext cx="10515600" cy="1325563"/>
          </a:xfrm>
        </p:spPr>
        <p:txBody>
          <a:bodyPr anchor="ctr">
            <a:normAutofit/>
          </a:bodyPr>
          <a:lstStyle/>
          <a:p>
            <a:r>
              <a:rPr lang="en-US"/>
              <a:t>Avoid An Award Set Up Pitfall</a:t>
            </a:r>
          </a:p>
        </p:txBody>
      </p:sp>
      <p:pic>
        <p:nvPicPr>
          <p:cNvPr id="6" name="Picture 5">
            <a:extLst>
              <a:ext uri="{FF2B5EF4-FFF2-40B4-BE49-F238E27FC236}">
                <a16:creationId xmlns:a16="http://schemas.microsoft.com/office/drawing/2014/main" id="{3ABB7741-98F7-A9D4-7BA3-8D8B6AC62488}"/>
              </a:ext>
            </a:extLst>
          </p:cNvPr>
          <p:cNvPicPr>
            <a:picLocks noChangeAspect="1"/>
          </p:cNvPicPr>
          <p:nvPr/>
        </p:nvPicPr>
        <p:blipFill>
          <a:blip r:embed="rId3"/>
          <a:stretch>
            <a:fillRect/>
          </a:stretch>
        </p:blipFill>
        <p:spPr>
          <a:xfrm>
            <a:off x="838200" y="2258981"/>
            <a:ext cx="5181600" cy="3484626"/>
          </a:xfrm>
          <a:prstGeom prst="rect">
            <a:avLst/>
          </a:prstGeom>
          <a:noFill/>
        </p:spPr>
      </p:pic>
      <p:sp>
        <p:nvSpPr>
          <p:cNvPr id="3" name="Content Placeholder 2">
            <a:extLst>
              <a:ext uri="{FF2B5EF4-FFF2-40B4-BE49-F238E27FC236}">
                <a16:creationId xmlns:a16="http://schemas.microsoft.com/office/drawing/2014/main" id="{F5AE97E9-B25A-40AA-7EE6-2734FA6935E5}"/>
              </a:ext>
            </a:extLst>
          </p:cNvPr>
          <p:cNvSpPr>
            <a:spLocks noGrp="1"/>
          </p:cNvSpPr>
          <p:nvPr>
            <p:ph sz="half" idx="2"/>
          </p:nvPr>
        </p:nvSpPr>
        <p:spPr>
          <a:xfrm>
            <a:off x="6172200" y="1825625"/>
            <a:ext cx="5181600" cy="4351338"/>
          </a:xfrm>
        </p:spPr>
        <p:txBody>
          <a:bodyPr>
            <a:normAutofit fontScale="92500" lnSpcReduction="10000"/>
          </a:bodyPr>
          <a:lstStyle/>
          <a:p>
            <a:pPr marL="0" indent="0" algn="ctr">
              <a:buNone/>
            </a:pPr>
            <a:r>
              <a:rPr lang="en-US">
                <a:solidFill>
                  <a:schemeClr val="accent2"/>
                </a:solidFill>
                <a:effectLst/>
              </a:rPr>
              <a:t>BEST PRACTICE</a:t>
            </a:r>
          </a:p>
          <a:p>
            <a:r>
              <a:rPr lang="en-US">
                <a:effectLst/>
              </a:rPr>
              <a:t>Use the RAMP Cost Share form to schedule payroll cost share when the award is set up.</a:t>
            </a:r>
            <a:endParaRPr lang="en-US"/>
          </a:p>
          <a:p>
            <a:r>
              <a:rPr lang="en-US">
                <a:effectLst/>
              </a:rPr>
              <a:t>It won't get done without the form!</a:t>
            </a:r>
          </a:p>
          <a:p>
            <a:r>
              <a:rPr lang="en-US"/>
              <a:t>You can always update and change the payroll cost share later.</a:t>
            </a:r>
          </a:p>
          <a:p>
            <a:r>
              <a:rPr lang="en-US"/>
              <a:t>Non-payroll cost share can’t be set up ahead of time.</a:t>
            </a:r>
          </a:p>
          <a:p>
            <a:r>
              <a:rPr lang="en-US"/>
              <a:t>Risk of effort reopen!</a:t>
            </a:r>
          </a:p>
          <a:p>
            <a:endParaRPr lang="en-US">
              <a:effectLst/>
            </a:endParaRPr>
          </a:p>
          <a:p>
            <a:pPr marL="0" indent="0">
              <a:buNone/>
            </a:pPr>
            <a:endParaRPr lang="en-US"/>
          </a:p>
        </p:txBody>
      </p:sp>
      <p:sp>
        <p:nvSpPr>
          <p:cNvPr id="4" name="Slide Number Placeholder 3">
            <a:extLst>
              <a:ext uri="{FF2B5EF4-FFF2-40B4-BE49-F238E27FC236}">
                <a16:creationId xmlns:a16="http://schemas.microsoft.com/office/drawing/2014/main" id="{92401FC2-4682-7803-5C4B-DE483D971DA1}"/>
              </a:ext>
            </a:extLst>
          </p:cNvPr>
          <p:cNvSpPr>
            <a:spLocks noGrp="1"/>
          </p:cNvSpPr>
          <p:nvPr>
            <p:ph type="sldNum" sz="quarter" idx="4"/>
          </p:nvPr>
        </p:nvSpPr>
        <p:spPr>
          <a:xfrm>
            <a:off x="9168588" y="6185317"/>
            <a:ext cx="2743200" cy="365125"/>
          </a:xfrm>
        </p:spPr>
        <p:txBody>
          <a:bodyPr anchor="ctr">
            <a:normAutofit/>
          </a:bodyPr>
          <a:lstStyle/>
          <a:p>
            <a:pPr>
              <a:spcAft>
                <a:spcPts val="600"/>
              </a:spcAft>
            </a:pPr>
            <a:fld id="{6FF4E196-A010-480C-A078-61D4EF757EA8}" type="slidenum">
              <a:rPr lang="en-US" smtClean="0"/>
              <a:pPr>
                <a:spcAft>
                  <a:spcPts val="600"/>
                </a:spcAft>
              </a:pPr>
              <a:t>20</a:t>
            </a:fld>
            <a:endParaRPr lang="en-US"/>
          </a:p>
        </p:txBody>
      </p:sp>
    </p:spTree>
    <p:extLst>
      <p:ext uri="{BB962C8B-B14F-4D97-AF65-F5344CB8AC3E}">
        <p14:creationId xmlns:p14="http://schemas.microsoft.com/office/powerpoint/2010/main" val="566911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DD40-A558-D055-3A77-F5B6A91AC3F3}"/>
              </a:ext>
            </a:extLst>
          </p:cNvPr>
          <p:cNvSpPr>
            <a:spLocks noGrp="1"/>
          </p:cNvSpPr>
          <p:nvPr>
            <p:ph type="title"/>
          </p:nvPr>
        </p:nvSpPr>
        <p:spPr/>
        <p:txBody>
          <a:bodyPr/>
          <a:lstStyle/>
          <a:p>
            <a:r>
              <a:rPr lang="en-US">
                <a:cs typeface="Calibri Light"/>
              </a:rPr>
              <a:t>Cost Share Pitfall: Award Agreement</a:t>
            </a:r>
            <a:endParaRPr lang="en-US"/>
          </a:p>
        </p:txBody>
      </p:sp>
      <p:sp>
        <p:nvSpPr>
          <p:cNvPr id="3" name="Content Placeholder 2">
            <a:extLst>
              <a:ext uri="{FF2B5EF4-FFF2-40B4-BE49-F238E27FC236}">
                <a16:creationId xmlns:a16="http://schemas.microsoft.com/office/drawing/2014/main" id="{D7E38FFE-FBAB-2548-CF55-D30EACCDF52F}"/>
              </a:ext>
            </a:extLst>
          </p:cNvPr>
          <p:cNvSpPr>
            <a:spLocks noGrp="1"/>
          </p:cNvSpPr>
          <p:nvPr>
            <p:ph idx="1"/>
          </p:nvPr>
        </p:nvSpPr>
        <p:spPr/>
        <p:txBody>
          <a:bodyPr vert="horz" lIns="91440" tIns="45720" rIns="91440" bIns="45720" rtlCol="0" anchor="t">
            <a:normAutofit/>
          </a:bodyPr>
          <a:lstStyle/>
          <a:p>
            <a:r>
              <a:rPr lang="en-US">
                <a:cs typeface="Calibri"/>
              </a:rPr>
              <a:t>Confirm award cost share commitment</a:t>
            </a:r>
          </a:p>
          <a:p>
            <a:r>
              <a:rPr lang="en-US">
                <a:cs typeface="Calibri"/>
              </a:rPr>
              <a:t>Review Terms &amp; Conditions</a:t>
            </a:r>
            <a:endParaRPr lang="en-US"/>
          </a:p>
          <a:p>
            <a:pPr lvl="1">
              <a:buFont typeface="Courier New" panose="020B0604020202020204" pitchFamily="34" charset="0"/>
              <a:buChar char="o"/>
            </a:pPr>
            <a:r>
              <a:rPr lang="en-US">
                <a:cs typeface="Calibri"/>
              </a:rPr>
              <a:t>Special terms related to cost share sources, timing, reporting</a:t>
            </a:r>
          </a:p>
          <a:p>
            <a:r>
              <a:rPr lang="en-US">
                <a:cs typeface="Calibri"/>
              </a:rPr>
              <a:t>Flow-Down Provisions</a:t>
            </a:r>
          </a:p>
          <a:p>
            <a:r>
              <a:rPr lang="en-US">
                <a:cs typeface="Calibri"/>
              </a:rPr>
              <a:t>Prime recipient (UW-Madison) is ultimately responsible for meeting the obligated cost share amount</a:t>
            </a:r>
          </a:p>
          <a:p>
            <a:pPr lvl="1">
              <a:buFont typeface="Courier New" panose="020B0604020202020204" pitchFamily="34" charset="0"/>
              <a:buChar char="o"/>
            </a:pPr>
            <a:endParaRPr lang="en-US">
              <a:cs typeface="Calibri"/>
            </a:endParaRPr>
          </a:p>
          <a:p>
            <a:endParaRPr lang="en-US">
              <a:cs typeface="Calibri"/>
            </a:endParaRPr>
          </a:p>
        </p:txBody>
      </p:sp>
      <p:sp>
        <p:nvSpPr>
          <p:cNvPr id="5" name="Slide Number Placeholder 4">
            <a:extLst>
              <a:ext uri="{FF2B5EF4-FFF2-40B4-BE49-F238E27FC236}">
                <a16:creationId xmlns:a16="http://schemas.microsoft.com/office/drawing/2014/main" id="{5F9D8861-D77B-6242-117E-46A73E37AC1B}"/>
              </a:ext>
            </a:extLst>
          </p:cNvPr>
          <p:cNvSpPr>
            <a:spLocks noGrp="1"/>
          </p:cNvSpPr>
          <p:nvPr>
            <p:ph type="sldNum" sz="quarter" idx="4"/>
          </p:nvPr>
        </p:nvSpPr>
        <p:spPr/>
        <p:txBody>
          <a:bodyPr/>
          <a:lstStyle/>
          <a:p>
            <a:fld id="{6FF4E196-A010-480C-A078-61D4EF757EA8}" type="slidenum">
              <a:rPr lang="en-US" smtClean="0"/>
              <a:t>21</a:t>
            </a:fld>
            <a:endParaRPr lang="en-US"/>
          </a:p>
        </p:txBody>
      </p:sp>
    </p:spTree>
    <p:extLst>
      <p:ext uri="{BB962C8B-B14F-4D97-AF65-F5344CB8AC3E}">
        <p14:creationId xmlns:p14="http://schemas.microsoft.com/office/powerpoint/2010/main" val="65895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3262A-6B3D-B680-13A3-4F497BA660E8}"/>
              </a:ext>
            </a:extLst>
          </p:cNvPr>
          <p:cNvSpPr>
            <a:spLocks noGrp="1"/>
          </p:cNvSpPr>
          <p:nvPr>
            <p:ph type="title"/>
          </p:nvPr>
        </p:nvSpPr>
        <p:spPr/>
        <p:txBody>
          <a:bodyPr/>
          <a:lstStyle/>
          <a:p>
            <a:r>
              <a:rPr lang="en-US"/>
              <a:t>Cost Share Pitfall: Special Term  - Cost Share Thresholds</a:t>
            </a:r>
          </a:p>
        </p:txBody>
      </p:sp>
      <p:sp>
        <p:nvSpPr>
          <p:cNvPr id="3" name="Content Placeholder 2">
            <a:extLst>
              <a:ext uri="{FF2B5EF4-FFF2-40B4-BE49-F238E27FC236}">
                <a16:creationId xmlns:a16="http://schemas.microsoft.com/office/drawing/2014/main" id="{0FBDD802-7561-788D-6CD4-ED129A8AAA41}"/>
              </a:ext>
            </a:extLst>
          </p:cNvPr>
          <p:cNvSpPr>
            <a:spLocks noGrp="1"/>
          </p:cNvSpPr>
          <p:nvPr>
            <p:ph idx="1"/>
          </p:nvPr>
        </p:nvSpPr>
        <p:spPr/>
        <p:txBody>
          <a:bodyPr vert="horz" lIns="91440" tIns="45720" rIns="91440" bIns="45720" rtlCol="0" anchor="t">
            <a:normAutofit/>
          </a:bodyPr>
          <a:lstStyle/>
          <a:p>
            <a:r>
              <a:rPr lang="en-US"/>
              <a:t>End of the award</a:t>
            </a:r>
          </a:p>
          <a:p>
            <a:r>
              <a:rPr lang="en-US"/>
              <a:t>Budget Period</a:t>
            </a:r>
          </a:p>
          <a:p>
            <a:pPr lvl="1">
              <a:buFont typeface="Courier New" panose="020B0604020202020204" pitchFamily="34" charset="0"/>
              <a:buChar char="o"/>
            </a:pPr>
            <a:r>
              <a:rPr lang="en-US"/>
              <a:t>“The Recipient must provide its required “Cost Share” amount as a percentage of the total project costs. [Sponsor] authorized the Recipient to provide cost share on a Budget Period basis.”</a:t>
            </a:r>
            <a:endParaRPr lang="en-US">
              <a:ea typeface="Calibri" panose="020F0502020204030204"/>
              <a:cs typeface="Calibri" panose="020F0502020204030204"/>
            </a:endParaRPr>
          </a:p>
          <a:p>
            <a:r>
              <a:rPr lang="en-US"/>
              <a:t>Each Invoice </a:t>
            </a:r>
          </a:p>
          <a:p>
            <a:pPr lvl="1">
              <a:buFont typeface="Courier New" panose="020B0604020202020204" pitchFamily="34" charset="0"/>
              <a:buChar char="o"/>
            </a:pPr>
            <a:r>
              <a:rPr lang="en-US"/>
              <a:t>“The cumulative cost share percentage provide to date on each invoice received must reflect, at minimum, the “Recipient Invoicing Cost Share” percentage specified in the Award.”</a:t>
            </a: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2FE34F7E-1C22-9346-DB69-B78D12AA2DC6}"/>
              </a:ext>
            </a:extLst>
          </p:cNvPr>
          <p:cNvSpPr>
            <a:spLocks noGrp="1"/>
          </p:cNvSpPr>
          <p:nvPr>
            <p:ph type="sldNum" sz="quarter" idx="4"/>
          </p:nvPr>
        </p:nvSpPr>
        <p:spPr/>
        <p:txBody>
          <a:bodyPr/>
          <a:lstStyle/>
          <a:p>
            <a:fld id="{6FF4E196-A010-480C-A078-61D4EF757EA8}" type="slidenum">
              <a:rPr lang="en-US" smtClean="0"/>
              <a:t>22</a:t>
            </a:fld>
            <a:endParaRPr lang="en-US"/>
          </a:p>
        </p:txBody>
      </p:sp>
    </p:spTree>
    <p:extLst>
      <p:ext uri="{BB962C8B-B14F-4D97-AF65-F5344CB8AC3E}">
        <p14:creationId xmlns:p14="http://schemas.microsoft.com/office/powerpoint/2010/main" val="1196923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7CEE-8860-1898-8B2E-B43797A6E1E6}"/>
              </a:ext>
            </a:extLst>
          </p:cNvPr>
          <p:cNvSpPr>
            <a:spLocks noGrp="1"/>
          </p:cNvSpPr>
          <p:nvPr>
            <p:ph type="title"/>
          </p:nvPr>
        </p:nvSpPr>
        <p:spPr/>
        <p:txBody>
          <a:bodyPr/>
          <a:lstStyle/>
          <a:p>
            <a:r>
              <a:rPr lang="en-US">
                <a:cs typeface="Calibri Light"/>
              </a:rPr>
              <a:t>Recipient Invoicing Cost Share Percentage</a:t>
            </a:r>
            <a:endParaRPr lang="en-US"/>
          </a:p>
        </p:txBody>
      </p:sp>
      <p:pic>
        <p:nvPicPr>
          <p:cNvPr id="5" name="Content Placeholder 4" descr="A screenshot of a document&#10;&#10;Description automatically generated">
            <a:extLst>
              <a:ext uri="{FF2B5EF4-FFF2-40B4-BE49-F238E27FC236}">
                <a16:creationId xmlns:a16="http://schemas.microsoft.com/office/drawing/2014/main" id="{C8FA3629-3F32-1356-C121-5D25AAE15F6E}"/>
              </a:ext>
            </a:extLst>
          </p:cNvPr>
          <p:cNvPicPr>
            <a:picLocks noGrp="1" noChangeAspect="1"/>
          </p:cNvPicPr>
          <p:nvPr>
            <p:ph idx="1"/>
          </p:nvPr>
        </p:nvPicPr>
        <p:blipFill>
          <a:blip r:embed="rId3"/>
          <a:stretch>
            <a:fillRect/>
          </a:stretch>
        </p:blipFill>
        <p:spPr>
          <a:xfrm>
            <a:off x="2928937" y="2250496"/>
            <a:ext cx="6334125" cy="3600450"/>
          </a:xfrm>
        </p:spPr>
      </p:pic>
      <p:sp>
        <p:nvSpPr>
          <p:cNvPr id="4" name="Slide Number Placeholder 3">
            <a:extLst>
              <a:ext uri="{FF2B5EF4-FFF2-40B4-BE49-F238E27FC236}">
                <a16:creationId xmlns:a16="http://schemas.microsoft.com/office/drawing/2014/main" id="{47D0FEAC-F09E-EC07-6368-4B3A920F7EA5}"/>
              </a:ext>
            </a:extLst>
          </p:cNvPr>
          <p:cNvSpPr>
            <a:spLocks noGrp="1"/>
          </p:cNvSpPr>
          <p:nvPr>
            <p:ph type="sldNum" sz="quarter" idx="4"/>
          </p:nvPr>
        </p:nvSpPr>
        <p:spPr/>
        <p:txBody>
          <a:bodyPr/>
          <a:lstStyle/>
          <a:p>
            <a:fld id="{6FF4E196-A010-480C-A078-61D4EF757EA8}" type="slidenum">
              <a:rPr lang="en-US" smtClean="0"/>
              <a:t>23</a:t>
            </a:fld>
            <a:endParaRPr lang="en-US"/>
          </a:p>
        </p:txBody>
      </p:sp>
    </p:spTree>
    <p:extLst>
      <p:ext uri="{BB962C8B-B14F-4D97-AF65-F5344CB8AC3E}">
        <p14:creationId xmlns:p14="http://schemas.microsoft.com/office/powerpoint/2010/main" val="2456768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AAB5A-AEE7-898F-ACA2-D7376C52018E}"/>
              </a:ext>
            </a:extLst>
          </p:cNvPr>
          <p:cNvSpPr>
            <a:spLocks noGrp="1"/>
          </p:cNvSpPr>
          <p:nvPr>
            <p:ph type="title"/>
          </p:nvPr>
        </p:nvSpPr>
        <p:spPr/>
        <p:txBody>
          <a:bodyPr/>
          <a:lstStyle/>
          <a:p>
            <a:r>
              <a:rPr lang="en-US"/>
              <a:t>Scenario</a:t>
            </a:r>
          </a:p>
        </p:txBody>
      </p:sp>
      <p:sp>
        <p:nvSpPr>
          <p:cNvPr id="3" name="Content Placeholder 2">
            <a:extLst>
              <a:ext uri="{FF2B5EF4-FFF2-40B4-BE49-F238E27FC236}">
                <a16:creationId xmlns:a16="http://schemas.microsoft.com/office/drawing/2014/main" id="{67068BFA-D35B-0622-DA41-B685456DB3F7}"/>
              </a:ext>
            </a:extLst>
          </p:cNvPr>
          <p:cNvSpPr>
            <a:spLocks noGrp="1"/>
          </p:cNvSpPr>
          <p:nvPr>
            <p:ph idx="1"/>
          </p:nvPr>
        </p:nvSpPr>
        <p:spPr/>
        <p:txBody>
          <a:bodyPr vert="horz" lIns="91440" tIns="45720" rIns="91440" bIns="45720" rtlCol="0" anchor="t">
            <a:normAutofit lnSpcReduction="10000"/>
          </a:bodyPr>
          <a:lstStyle/>
          <a:p>
            <a:pPr marL="0" indent="0">
              <a:buNone/>
            </a:pPr>
            <a:r>
              <a:rPr lang="en-US"/>
              <a:t>We received an award for $80K over 4 years ($20K/</a:t>
            </a:r>
            <a:r>
              <a:rPr lang="en-US" err="1"/>
              <a:t>yr</a:t>
            </a:r>
            <a:r>
              <a:rPr lang="en-US"/>
              <a:t>). We have a total cost share obligation of $20K. Fortunately, our subrecipient will be providing 50% of the cost share ($10K) in the final year of the award. UW plans to meet the remaining $10K cost share obligation with payroll cost share during years 2-4.</a:t>
            </a:r>
          </a:p>
          <a:p>
            <a:pPr marL="0" indent="0">
              <a:buNone/>
            </a:pPr>
            <a:r>
              <a:rPr lang="en-US"/>
              <a:t>Per the award terms and conditions, we are required to show cost share of at least 20% of our total costs on each invoice.</a:t>
            </a:r>
            <a:endParaRPr lang="en-US">
              <a:cs typeface="Calibri"/>
            </a:endParaRPr>
          </a:p>
          <a:p>
            <a:pPr marL="0" indent="0">
              <a:buNone/>
            </a:pPr>
            <a:endParaRPr lang="en-US"/>
          </a:p>
          <a:p>
            <a:r>
              <a:rPr lang="en-US"/>
              <a:t>What potential problems do you foresee in this scenario?</a:t>
            </a:r>
            <a:endParaRPr lang="en-US">
              <a:cs typeface="Calibri"/>
            </a:endParaRPr>
          </a:p>
          <a:p>
            <a:r>
              <a:rPr lang="en-US"/>
              <a:t>What changes could we make to avoid these pitfalls?</a:t>
            </a:r>
            <a:endParaRPr lang="en-US">
              <a:cs typeface="Calibri"/>
            </a:endParaRPr>
          </a:p>
        </p:txBody>
      </p:sp>
      <p:sp>
        <p:nvSpPr>
          <p:cNvPr id="4" name="Slide Number Placeholder 3">
            <a:extLst>
              <a:ext uri="{FF2B5EF4-FFF2-40B4-BE49-F238E27FC236}">
                <a16:creationId xmlns:a16="http://schemas.microsoft.com/office/drawing/2014/main" id="{82AA24BA-BEEA-8BFD-A036-CA033350B0F6}"/>
              </a:ext>
            </a:extLst>
          </p:cNvPr>
          <p:cNvSpPr>
            <a:spLocks noGrp="1"/>
          </p:cNvSpPr>
          <p:nvPr>
            <p:ph type="sldNum" sz="quarter" idx="4"/>
          </p:nvPr>
        </p:nvSpPr>
        <p:spPr/>
        <p:txBody>
          <a:bodyPr/>
          <a:lstStyle/>
          <a:p>
            <a:fld id="{6FF4E196-A010-480C-A078-61D4EF757EA8}" type="slidenum">
              <a:rPr lang="en-US" smtClean="0"/>
              <a:t>24</a:t>
            </a:fld>
            <a:endParaRPr lang="en-US"/>
          </a:p>
        </p:txBody>
      </p:sp>
    </p:spTree>
    <p:extLst>
      <p:ext uri="{BB962C8B-B14F-4D97-AF65-F5344CB8AC3E}">
        <p14:creationId xmlns:p14="http://schemas.microsoft.com/office/powerpoint/2010/main" val="3010384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BF930-D52A-A726-2933-465887C27DCF}"/>
              </a:ext>
            </a:extLst>
          </p:cNvPr>
          <p:cNvSpPr>
            <a:spLocks noGrp="1"/>
          </p:cNvSpPr>
          <p:nvPr>
            <p:ph type="title"/>
          </p:nvPr>
        </p:nvSpPr>
        <p:spPr/>
        <p:txBody>
          <a:bodyPr/>
          <a:lstStyle/>
          <a:p>
            <a:r>
              <a:rPr lang="en-US">
                <a:cs typeface="Calibri Light"/>
              </a:rPr>
              <a:t>Cost Share Pitfalls </a:t>
            </a:r>
            <a:endParaRPr lang="en-US">
              <a:ea typeface="Calibri Light"/>
              <a:cs typeface="Calibri Light"/>
            </a:endParaRPr>
          </a:p>
        </p:txBody>
      </p:sp>
      <p:graphicFrame>
        <p:nvGraphicFramePr>
          <p:cNvPr id="6" name="Content Placeholder 5">
            <a:extLst>
              <a:ext uri="{FF2B5EF4-FFF2-40B4-BE49-F238E27FC236}">
                <a16:creationId xmlns:a16="http://schemas.microsoft.com/office/drawing/2014/main" id="{C285A5C3-E3EC-B866-FEAD-076DECA9745C}"/>
              </a:ext>
            </a:extLst>
          </p:cNvPr>
          <p:cNvGraphicFramePr>
            <a:graphicFrameLocks noGrp="1"/>
          </p:cNvGraphicFramePr>
          <p:nvPr>
            <p:ph idx="1"/>
            <p:extLst>
              <p:ext uri="{D42A27DB-BD31-4B8C-83A1-F6EECF244321}">
                <p14:modId xmlns:p14="http://schemas.microsoft.com/office/powerpoint/2010/main" val="1286106270"/>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75BE6C98-0FA8-601E-0403-B282B6C63247}"/>
              </a:ext>
            </a:extLst>
          </p:cNvPr>
          <p:cNvSpPr>
            <a:spLocks noGrp="1"/>
          </p:cNvSpPr>
          <p:nvPr>
            <p:ph type="body" sz="half" idx="2"/>
          </p:nvPr>
        </p:nvSpPr>
        <p:spPr/>
        <p:txBody>
          <a:bodyPr vert="horz" lIns="91440" tIns="45720" rIns="91440" bIns="45720" rtlCol="0" anchor="t">
            <a:normAutofit/>
          </a:bodyPr>
          <a:lstStyle/>
          <a:p>
            <a:r>
              <a:rPr lang="en-US" sz="2400">
                <a:latin typeface="Calibri Light"/>
                <a:ea typeface="Calibri Light"/>
                <a:cs typeface="Calibri Light"/>
              </a:rPr>
              <a:t>Life of the Award</a:t>
            </a:r>
          </a:p>
          <a:p>
            <a:endParaRPr lang="en-US">
              <a:ea typeface="Calibri"/>
              <a:cs typeface="Calibri"/>
            </a:endParaRPr>
          </a:p>
        </p:txBody>
      </p:sp>
      <p:sp>
        <p:nvSpPr>
          <p:cNvPr id="4" name="Slide Number Placeholder 3">
            <a:extLst>
              <a:ext uri="{FF2B5EF4-FFF2-40B4-BE49-F238E27FC236}">
                <a16:creationId xmlns:a16="http://schemas.microsoft.com/office/drawing/2014/main" id="{92C36470-2157-6958-0FF7-E75D77CFC6A1}"/>
              </a:ext>
            </a:extLst>
          </p:cNvPr>
          <p:cNvSpPr>
            <a:spLocks noGrp="1"/>
          </p:cNvSpPr>
          <p:nvPr>
            <p:ph type="sldNum" sz="quarter" idx="4"/>
          </p:nvPr>
        </p:nvSpPr>
        <p:spPr/>
        <p:txBody>
          <a:bodyPr/>
          <a:lstStyle/>
          <a:p>
            <a:fld id="{6FF4E196-A010-480C-A078-61D4EF757EA8}" type="slidenum">
              <a:rPr lang="en-US" smtClean="0"/>
              <a:t>25</a:t>
            </a:fld>
            <a:endParaRPr lang="en-US"/>
          </a:p>
        </p:txBody>
      </p:sp>
      <p:sp>
        <p:nvSpPr>
          <p:cNvPr id="985" name="Rectangle: Rounded Corners 984">
            <a:extLst>
              <a:ext uri="{FF2B5EF4-FFF2-40B4-BE49-F238E27FC236}">
                <a16:creationId xmlns:a16="http://schemas.microsoft.com/office/drawing/2014/main" id="{E6E8A21B-FFA2-1554-1B58-26E9E78BE8DA}"/>
              </a:ext>
            </a:extLst>
          </p:cNvPr>
          <p:cNvSpPr/>
          <p:nvPr/>
        </p:nvSpPr>
        <p:spPr>
          <a:xfrm>
            <a:off x="5638800" y="3962400"/>
            <a:ext cx="1798320" cy="89916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168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3E07-5292-308B-7514-ABE4B78A8C71}"/>
              </a:ext>
            </a:extLst>
          </p:cNvPr>
          <p:cNvSpPr>
            <a:spLocks noGrp="1"/>
          </p:cNvSpPr>
          <p:nvPr>
            <p:ph type="title"/>
          </p:nvPr>
        </p:nvSpPr>
        <p:spPr/>
        <p:txBody>
          <a:bodyPr/>
          <a:lstStyle/>
          <a:p>
            <a:r>
              <a:rPr lang="en-US"/>
              <a:t>Mechanics of Cost Share – Payroll Schedules </a:t>
            </a:r>
          </a:p>
        </p:txBody>
      </p:sp>
      <p:sp>
        <p:nvSpPr>
          <p:cNvPr id="3" name="Content Placeholder 2">
            <a:extLst>
              <a:ext uri="{FF2B5EF4-FFF2-40B4-BE49-F238E27FC236}">
                <a16:creationId xmlns:a16="http://schemas.microsoft.com/office/drawing/2014/main" id="{62814267-559E-88AB-C008-E692ADA997A7}"/>
              </a:ext>
            </a:extLst>
          </p:cNvPr>
          <p:cNvSpPr>
            <a:spLocks noGrp="1"/>
          </p:cNvSpPr>
          <p:nvPr>
            <p:ph idx="1"/>
          </p:nvPr>
        </p:nvSpPr>
        <p:spPr/>
        <p:txBody>
          <a:bodyPr>
            <a:normAutofit/>
          </a:bodyPr>
          <a:lstStyle/>
          <a:p>
            <a:pPr rtl="0" fontAlgn="ctr">
              <a:spcBef>
                <a:spcPts val="0"/>
              </a:spcBef>
              <a:spcAft>
                <a:spcPts val="0"/>
              </a:spcAft>
              <a:buFont typeface="Arial" panose="020B0604020202020204" pitchFamily="34" charset="0"/>
              <a:buChar char="•"/>
            </a:pPr>
            <a:endParaRPr lang="en-US"/>
          </a:p>
          <a:p>
            <a:pPr rtl="0" fontAlgn="ctr">
              <a:spcBef>
                <a:spcPts val="0"/>
              </a:spcBef>
              <a:spcAft>
                <a:spcPts val="0"/>
              </a:spcAft>
              <a:buFont typeface="Arial" panose="020B0604020202020204" pitchFamily="34" charset="0"/>
              <a:buChar char="•"/>
            </a:pPr>
            <a:r>
              <a:rPr lang="en-US"/>
              <a:t>Our system is finicky!  </a:t>
            </a:r>
          </a:p>
          <a:p>
            <a:pPr lvl="1" fontAlgn="ctr">
              <a:spcBef>
                <a:spcPts val="0"/>
              </a:spcBef>
            </a:pPr>
            <a:r>
              <a:rPr lang="en-US"/>
              <a:t>Payroll cost share schedules require careful set up and periodic monitoring.</a:t>
            </a:r>
          </a:p>
          <a:p>
            <a:pPr lvl="1" fontAlgn="ctr">
              <a:spcBef>
                <a:spcPts val="0"/>
              </a:spcBef>
            </a:pPr>
            <a:r>
              <a:rPr lang="en-US"/>
              <a:t>Use the cost share tab in WISER frequently to check progress.</a:t>
            </a:r>
          </a:p>
          <a:p>
            <a:pPr lvl="1" fontAlgn="ctr">
              <a:spcBef>
                <a:spcPts val="0"/>
              </a:spcBef>
            </a:pPr>
            <a:endParaRPr lang="en-US"/>
          </a:p>
          <a:p>
            <a:pPr lvl="1" fontAlgn="ctr">
              <a:spcBef>
                <a:spcPts val="0"/>
              </a:spcBef>
            </a:pPr>
            <a:endParaRPr lang="en-US"/>
          </a:p>
          <a:p>
            <a:pPr lvl="1" fontAlgn="ctr">
              <a:spcBef>
                <a:spcPts val="0"/>
              </a:spcBef>
            </a:pPr>
            <a:endParaRPr lang="en-US"/>
          </a:p>
          <a:p>
            <a:pPr lvl="1" fontAlgn="ctr">
              <a:spcBef>
                <a:spcPts val="0"/>
              </a:spcBef>
            </a:pPr>
            <a:endParaRPr lang="en-US"/>
          </a:p>
          <a:p>
            <a:endParaRPr lang="en-US"/>
          </a:p>
        </p:txBody>
      </p:sp>
      <p:sp>
        <p:nvSpPr>
          <p:cNvPr id="4" name="Slide Number Placeholder 3">
            <a:extLst>
              <a:ext uri="{FF2B5EF4-FFF2-40B4-BE49-F238E27FC236}">
                <a16:creationId xmlns:a16="http://schemas.microsoft.com/office/drawing/2014/main" id="{ADB8493A-5B5E-0826-5DDD-23449A1CC948}"/>
              </a:ext>
            </a:extLst>
          </p:cNvPr>
          <p:cNvSpPr>
            <a:spLocks noGrp="1"/>
          </p:cNvSpPr>
          <p:nvPr>
            <p:ph type="sldNum" sz="quarter" idx="4"/>
          </p:nvPr>
        </p:nvSpPr>
        <p:spPr/>
        <p:txBody>
          <a:bodyPr/>
          <a:lstStyle/>
          <a:p>
            <a:fld id="{6FF4E196-A010-480C-A078-61D4EF757EA8}" type="slidenum">
              <a:rPr lang="en-US" smtClean="0"/>
              <a:t>26</a:t>
            </a:fld>
            <a:endParaRPr lang="en-US"/>
          </a:p>
        </p:txBody>
      </p:sp>
      <p:pic>
        <p:nvPicPr>
          <p:cNvPr id="6" name="Picture 5">
            <a:extLst>
              <a:ext uri="{FF2B5EF4-FFF2-40B4-BE49-F238E27FC236}">
                <a16:creationId xmlns:a16="http://schemas.microsoft.com/office/drawing/2014/main" id="{21EF16DC-F3A8-34E5-B91C-25F54D0D75CA}"/>
              </a:ext>
            </a:extLst>
          </p:cNvPr>
          <p:cNvPicPr>
            <a:picLocks noChangeAspect="1"/>
          </p:cNvPicPr>
          <p:nvPr/>
        </p:nvPicPr>
        <p:blipFill>
          <a:blip r:embed="rId3"/>
          <a:stretch>
            <a:fillRect/>
          </a:stretch>
        </p:blipFill>
        <p:spPr>
          <a:xfrm>
            <a:off x="1442087" y="3444866"/>
            <a:ext cx="8101963" cy="2833202"/>
          </a:xfrm>
          <a:prstGeom prst="rect">
            <a:avLst/>
          </a:prstGeom>
        </p:spPr>
      </p:pic>
    </p:spTree>
    <p:extLst>
      <p:ext uri="{BB962C8B-B14F-4D97-AF65-F5344CB8AC3E}">
        <p14:creationId xmlns:p14="http://schemas.microsoft.com/office/powerpoint/2010/main" val="779497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3E07-5292-308B-7514-ABE4B78A8C71}"/>
              </a:ext>
            </a:extLst>
          </p:cNvPr>
          <p:cNvSpPr>
            <a:spLocks noGrp="1"/>
          </p:cNvSpPr>
          <p:nvPr>
            <p:ph type="title"/>
          </p:nvPr>
        </p:nvSpPr>
        <p:spPr/>
        <p:txBody>
          <a:bodyPr/>
          <a:lstStyle/>
          <a:p>
            <a:r>
              <a:rPr lang="en-US"/>
              <a:t>Mechanics of Cost Share – Payroll Schedules </a:t>
            </a:r>
          </a:p>
        </p:txBody>
      </p:sp>
      <p:sp>
        <p:nvSpPr>
          <p:cNvPr id="3" name="Content Placeholder 2">
            <a:extLst>
              <a:ext uri="{FF2B5EF4-FFF2-40B4-BE49-F238E27FC236}">
                <a16:creationId xmlns:a16="http://schemas.microsoft.com/office/drawing/2014/main" id="{62814267-559E-88AB-C008-E692ADA997A7}"/>
              </a:ext>
            </a:extLst>
          </p:cNvPr>
          <p:cNvSpPr>
            <a:spLocks noGrp="1"/>
          </p:cNvSpPr>
          <p:nvPr>
            <p:ph idx="1"/>
          </p:nvPr>
        </p:nvSpPr>
        <p:spPr/>
        <p:txBody>
          <a:bodyPr vert="horz" lIns="91440" tIns="45720" rIns="91440" bIns="45720" rtlCol="0" anchor="t">
            <a:normAutofit/>
          </a:bodyPr>
          <a:lstStyle/>
          <a:p>
            <a:pPr fontAlgn="ctr">
              <a:spcBef>
                <a:spcPts val="0"/>
              </a:spcBef>
            </a:pPr>
            <a:r>
              <a:rPr lang="en-US"/>
              <a:t>Our system is dumb! </a:t>
            </a:r>
          </a:p>
          <a:p>
            <a:pPr rtl="0" fontAlgn="ctr">
              <a:spcBef>
                <a:spcPts val="0"/>
              </a:spcBef>
              <a:spcAft>
                <a:spcPts val="0"/>
              </a:spcAft>
              <a:buFont typeface="Arial" panose="020B0604020202020204" pitchFamily="34" charset="0"/>
              <a:buChar char="•"/>
            </a:pPr>
            <a:r>
              <a:rPr lang="en-US"/>
              <a:t>The cost share system looks at every pay period for payroll cost share and needs us to check on it to make sure it works. </a:t>
            </a:r>
          </a:p>
          <a:p>
            <a:pPr rtl="0" fontAlgn="ctr">
              <a:spcBef>
                <a:spcPts val="0"/>
              </a:spcBef>
              <a:spcAft>
                <a:spcPts val="0"/>
              </a:spcAft>
              <a:buFont typeface="Arial" panose="020B0604020202020204" pitchFamily="34" charset="0"/>
              <a:buChar char="•"/>
            </a:pPr>
            <a:r>
              <a:rPr lang="en-US"/>
              <a:t>If someone's salary sources change, you will need to submit a payroll cost share update to reflect those changes.</a:t>
            </a:r>
          </a:p>
          <a:p>
            <a:endParaRPr lang="en-US"/>
          </a:p>
        </p:txBody>
      </p:sp>
      <p:sp>
        <p:nvSpPr>
          <p:cNvPr id="4" name="Slide Number Placeholder 3">
            <a:extLst>
              <a:ext uri="{FF2B5EF4-FFF2-40B4-BE49-F238E27FC236}">
                <a16:creationId xmlns:a16="http://schemas.microsoft.com/office/drawing/2014/main" id="{ADB8493A-5B5E-0826-5DDD-23449A1CC948}"/>
              </a:ext>
            </a:extLst>
          </p:cNvPr>
          <p:cNvSpPr>
            <a:spLocks noGrp="1"/>
          </p:cNvSpPr>
          <p:nvPr>
            <p:ph type="sldNum" sz="quarter" idx="4"/>
          </p:nvPr>
        </p:nvSpPr>
        <p:spPr/>
        <p:txBody>
          <a:bodyPr/>
          <a:lstStyle/>
          <a:p>
            <a:fld id="{6FF4E196-A010-480C-A078-61D4EF757EA8}" type="slidenum">
              <a:rPr lang="en-US" smtClean="0"/>
              <a:t>27</a:t>
            </a:fld>
            <a:endParaRPr lang="en-US"/>
          </a:p>
        </p:txBody>
      </p:sp>
    </p:spTree>
    <p:extLst>
      <p:ext uri="{BB962C8B-B14F-4D97-AF65-F5344CB8AC3E}">
        <p14:creationId xmlns:p14="http://schemas.microsoft.com/office/powerpoint/2010/main" val="4278159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3A0F-BCFE-E837-2C41-B2465FC61AC7}"/>
              </a:ext>
            </a:extLst>
          </p:cNvPr>
          <p:cNvSpPr>
            <a:spLocks noGrp="1"/>
          </p:cNvSpPr>
          <p:nvPr>
            <p:ph type="title"/>
          </p:nvPr>
        </p:nvSpPr>
        <p:spPr/>
        <p:txBody>
          <a:bodyPr/>
          <a:lstStyle/>
          <a:p>
            <a:r>
              <a:rPr lang="en-US"/>
              <a:t>Cost Share Percentage Pitfall Personified</a:t>
            </a:r>
          </a:p>
        </p:txBody>
      </p:sp>
      <p:pic>
        <p:nvPicPr>
          <p:cNvPr id="12" name="Content Placeholder 11">
            <a:extLst>
              <a:ext uri="{FF2B5EF4-FFF2-40B4-BE49-F238E27FC236}">
                <a16:creationId xmlns:a16="http://schemas.microsoft.com/office/drawing/2014/main" id="{A778B075-9264-B922-0898-9E3270C82D58}"/>
              </a:ext>
            </a:extLst>
          </p:cNvPr>
          <p:cNvPicPr>
            <a:picLocks noGrp="1" noChangeAspect="1"/>
          </p:cNvPicPr>
          <p:nvPr>
            <p:ph idx="1"/>
          </p:nvPr>
        </p:nvPicPr>
        <p:blipFill>
          <a:blip r:embed="rId3"/>
          <a:stretch>
            <a:fillRect/>
          </a:stretch>
        </p:blipFill>
        <p:spPr>
          <a:xfrm>
            <a:off x="1947862" y="2169319"/>
            <a:ext cx="8296275" cy="3762375"/>
          </a:xfrm>
        </p:spPr>
      </p:pic>
      <p:sp>
        <p:nvSpPr>
          <p:cNvPr id="4" name="Slide Number Placeholder 3">
            <a:extLst>
              <a:ext uri="{FF2B5EF4-FFF2-40B4-BE49-F238E27FC236}">
                <a16:creationId xmlns:a16="http://schemas.microsoft.com/office/drawing/2014/main" id="{CE780FBD-8FBC-D301-B598-739DF8E88484}"/>
              </a:ext>
            </a:extLst>
          </p:cNvPr>
          <p:cNvSpPr>
            <a:spLocks noGrp="1"/>
          </p:cNvSpPr>
          <p:nvPr>
            <p:ph type="sldNum" sz="quarter" idx="4"/>
          </p:nvPr>
        </p:nvSpPr>
        <p:spPr/>
        <p:txBody>
          <a:bodyPr/>
          <a:lstStyle/>
          <a:p>
            <a:fld id="{6FF4E196-A010-480C-A078-61D4EF757EA8}" type="slidenum">
              <a:rPr lang="en-US" smtClean="0"/>
              <a:t>28</a:t>
            </a:fld>
            <a:endParaRPr lang="en-US"/>
          </a:p>
        </p:txBody>
      </p:sp>
    </p:spTree>
    <p:extLst>
      <p:ext uri="{BB962C8B-B14F-4D97-AF65-F5344CB8AC3E}">
        <p14:creationId xmlns:p14="http://schemas.microsoft.com/office/powerpoint/2010/main" val="2277154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303D-3FDB-86D7-B471-6210AA802E8F}"/>
              </a:ext>
            </a:extLst>
          </p:cNvPr>
          <p:cNvSpPr>
            <a:spLocks noGrp="1"/>
          </p:cNvSpPr>
          <p:nvPr>
            <p:ph type="title"/>
          </p:nvPr>
        </p:nvSpPr>
        <p:spPr/>
        <p:txBody>
          <a:bodyPr anchor="b">
            <a:normAutofit/>
          </a:bodyPr>
          <a:lstStyle/>
          <a:p>
            <a:r>
              <a:rPr lang="en-US"/>
              <a:t>Avoid a Common 9-month Payroll Cost Share Problem</a:t>
            </a:r>
          </a:p>
        </p:txBody>
      </p:sp>
      <p:pic>
        <p:nvPicPr>
          <p:cNvPr id="7" name="Content Placeholder 6" descr="A screenshot of a chart&#10;&#10;Description automatically generated">
            <a:extLst>
              <a:ext uri="{FF2B5EF4-FFF2-40B4-BE49-F238E27FC236}">
                <a16:creationId xmlns:a16="http://schemas.microsoft.com/office/drawing/2014/main" id="{C6288AE2-A0A5-0935-0007-7EF1A47FA2F0}"/>
              </a:ext>
            </a:extLst>
          </p:cNvPr>
          <p:cNvPicPr>
            <a:picLocks noGrp="1" noChangeAspect="1"/>
          </p:cNvPicPr>
          <p:nvPr>
            <p:ph idx="1"/>
          </p:nvPr>
        </p:nvPicPr>
        <p:blipFill>
          <a:blip r:embed="rId3"/>
          <a:stretch>
            <a:fillRect/>
          </a:stretch>
        </p:blipFill>
        <p:spPr>
          <a:xfrm>
            <a:off x="5183188" y="1687508"/>
            <a:ext cx="6172200" cy="3473459"/>
          </a:xfrm>
        </p:spPr>
      </p:pic>
      <p:sp>
        <p:nvSpPr>
          <p:cNvPr id="5" name="Text Placeholder 4">
            <a:extLst>
              <a:ext uri="{FF2B5EF4-FFF2-40B4-BE49-F238E27FC236}">
                <a16:creationId xmlns:a16="http://schemas.microsoft.com/office/drawing/2014/main" id="{735756FE-B9C4-8984-B477-5CC10CC320A1}"/>
              </a:ext>
            </a:extLst>
          </p:cNvPr>
          <p:cNvSpPr>
            <a:spLocks noGrp="1"/>
          </p:cNvSpPr>
          <p:nvPr>
            <p:ph type="body" sz="half" idx="2"/>
          </p:nvPr>
        </p:nvSpPr>
        <p:spPr/>
        <p:txBody>
          <a:bodyPr vert="horz" lIns="91440" tIns="45720" rIns="91440" bIns="45720" rtlCol="0" anchor="t">
            <a:normAutofit/>
          </a:bodyPr>
          <a:lstStyle/>
          <a:p>
            <a:pPr marL="285750" indent="-285750">
              <a:buFont typeface="Arial"/>
              <a:buChar char="•"/>
            </a:pPr>
            <a:r>
              <a:rPr lang="en-US" sz="2200">
                <a:latin typeface="Aptos"/>
              </a:rPr>
              <a:t>Payroll cost share schedules for 9-month faculty should not include summer months.</a:t>
            </a:r>
          </a:p>
          <a:p>
            <a:pPr marL="285750" indent="-285750">
              <a:buFont typeface="Arial"/>
              <a:buChar char="•"/>
            </a:pPr>
            <a:r>
              <a:rPr lang="en-US" sz="2200">
                <a:latin typeface="Aptos"/>
              </a:rPr>
              <a:t>Cost share will fail if you try to collect from 101- over the summer.</a:t>
            </a:r>
          </a:p>
          <a:p>
            <a:pPr marL="285750" indent="-285750">
              <a:buFont typeface="Arial"/>
              <a:buChar char="•"/>
            </a:pPr>
            <a:endParaRPr lang="en-US" sz="2200">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89780040-B7A1-60EB-FA7E-6D73929538DF}"/>
              </a:ext>
            </a:extLst>
          </p:cNvPr>
          <p:cNvSpPr>
            <a:spLocks noGrp="1"/>
          </p:cNvSpPr>
          <p:nvPr>
            <p:ph type="sldNum" sz="quarter" idx="4"/>
          </p:nvPr>
        </p:nvSpPr>
        <p:spPr/>
        <p:txBody>
          <a:bodyPr>
            <a:normAutofit/>
          </a:bodyPr>
          <a:lstStyle/>
          <a:p>
            <a:pPr>
              <a:spcAft>
                <a:spcPts val="600"/>
              </a:spcAft>
            </a:pPr>
            <a:fld id="{6FF4E196-A010-480C-A078-61D4EF757EA8}" type="slidenum">
              <a:rPr lang="en-US" smtClean="0"/>
              <a:pPr>
                <a:spcAft>
                  <a:spcPts val="600"/>
                </a:spcAft>
              </a:pPr>
              <a:t>29</a:t>
            </a:fld>
            <a:endParaRPr lang="en-US"/>
          </a:p>
        </p:txBody>
      </p:sp>
    </p:spTree>
    <p:extLst>
      <p:ext uri="{BB962C8B-B14F-4D97-AF65-F5344CB8AC3E}">
        <p14:creationId xmlns:p14="http://schemas.microsoft.com/office/powerpoint/2010/main" val="425125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196C-A3A4-6212-2189-62C19386D1CF}"/>
              </a:ext>
            </a:extLst>
          </p:cNvPr>
          <p:cNvSpPr>
            <a:spLocks noGrp="1"/>
          </p:cNvSpPr>
          <p:nvPr>
            <p:ph type="title"/>
          </p:nvPr>
        </p:nvSpPr>
        <p:spPr/>
        <p:txBody>
          <a:bodyPr>
            <a:normAutofit/>
          </a:bodyPr>
          <a:lstStyle/>
          <a:p>
            <a:r>
              <a:rPr lang="en-US">
                <a:ea typeface="Calibri Light"/>
                <a:cs typeface="Calibri Light"/>
              </a:rPr>
              <a:t>Poll</a:t>
            </a:r>
            <a:endParaRPr lang="en-US"/>
          </a:p>
        </p:txBody>
      </p:sp>
      <p:pic>
        <p:nvPicPr>
          <p:cNvPr id="8" name="Content Placeholder 7" descr="Several hands raised and ready to answer a question">
            <a:extLst>
              <a:ext uri="{FF2B5EF4-FFF2-40B4-BE49-F238E27FC236}">
                <a16:creationId xmlns:a16="http://schemas.microsoft.com/office/drawing/2014/main" id="{F50064D9-B08A-6CBA-3D4E-7043206D3BAD}"/>
              </a:ext>
            </a:extLst>
          </p:cNvPr>
          <p:cNvPicPr>
            <a:picLocks noGrp="1" noChangeAspect="1"/>
          </p:cNvPicPr>
          <p:nvPr>
            <p:ph idx="1"/>
          </p:nvPr>
        </p:nvPicPr>
        <p:blipFill>
          <a:blip r:embed="rId3"/>
          <a:srcRect l="3" t="799" r="116" b="42007"/>
          <a:stretch/>
        </p:blipFill>
        <p:spPr>
          <a:xfrm>
            <a:off x="838494" y="1962229"/>
            <a:ext cx="10516692" cy="4024765"/>
          </a:xfrm>
          <a:prstGeom prst="rect">
            <a:avLst/>
          </a:prstGeom>
        </p:spPr>
      </p:pic>
      <p:sp>
        <p:nvSpPr>
          <p:cNvPr id="4" name="Slide Number Placeholder 3">
            <a:extLst>
              <a:ext uri="{FF2B5EF4-FFF2-40B4-BE49-F238E27FC236}">
                <a16:creationId xmlns:a16="http://schemas.microsoft.com/office/drawing/2014/main" id="{9F9548D8-56C1-476E-FDFC-6C22B099AB46}"/>
              </a:ext>
            </a:extLst>
          </p:cNvPr>
          <p:cNvSpPr>
            <a:spLocks noGrp="1"/>
          </p:cNvSpPr>
          <p:nvPr>
            <p:ph type="sldNum" sz="quarter" idx="4"/>
          </p:nvPr>
        </p:nvSpPr>
        <p:spPr/>
        <p:txBody>
          <a:bodyPr/>
          <a:lstStyle/>
          <a:p>
            <a:fld id="{6FF4E196-A010-480C-A078-61D4EF757EA8}" type="slidenum">
              <a:rPr lang="en-US" smtClean="0"/>
              <a:t>3</a:t>
            </a:fld>
            <a:endParaRPr lang="en-US"/>
          </a:p>
        </p:txBody>
      </p:sp>
    </p:spTree>
    <p:extLst>
      <p:ext uri="{BB962C8B-B14F-4D97-AF65-F5344CB8AC3E}">
        <p14:creationId xmlns:p14="http://schemas.microsoft.com/office/powerpoint/2010/main" val="3976520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976A-B399-679E-4B8D-4E8FDA2EA12E}"/>
              </a:ext>
            </a:extLst>
          </p:cNvPr>
          <p:cNvSpPr>
            <a:spLocks noGrp="1"/>
          </p:cNvSpPr>
          <p:nvPr>
            <p:ph type="title"/>
          </p:nvPr>
        </p:nvSpPr>
        <p:spPr/>
        <p:txBody>
          <a:bodyPr/>
          <a:lstStyle/>
          <a:p>
            <a:r>
              <a:rPr lang="en-US"/>
              <a:t>9-month Payroll Cost Share: Bad and Good</a:t>
            </a:r>
          </a:p>
        </p:txBody>
      </p:sp>
      <p:pic>
        <p:nvPicPr>
          <p:cNvPr id="6" name="Content Placeholder 5">
            <a:extLst>
              <a:ext uri="{FF2B5EF4-FFF2-40B4-BE49-F238E27FC236}">
                <a16:creationId xmlns:a16="http://schemas.microsoft.com/office/drawing/2014/main" id="{EF9307D4-155D-15DE-2A7F-02C18BF4B10D}"/>
              </a:ext>
            </a:extLst>
          </p:cNvPr>
          <p:cNvPicPr>
            <a:picLocks noGrp="1" noChangeAspect="1"/>
          </p:cNvPicPr>
          <p:nvPr>
            <p:ph idx="1"/>
          </p:nvPr>
        </p:nvPicPr>
        <p:blipFill>
          <a:blip r:embed="rId3"/>
          <a:stretch>
            <a:fillRect/>
          </a:stretch>
        </p:blipFill>
        <p:spPr>
          <a:xfrm>
            <a:off x="2862262" y="2731176"/>
            <a:ext cx="6353175" cy="866775"/>
          </a:xfrm>
        </p:spPr>
      </p:pic>
      <p:sp>
        <p:nvSpPr>
          <p:cNvPr id="4" name="Slide Number Placeholder 3">
            <a:extLst>
              <a:ext uri="{FF2B5EF4-FFF2-40B4-BE49-F238E27FC236}">
                <a16:creationId xmlns:a16="http://schemas.microsoft.com/office/drawing/2014/main" id="{01C73445-A4DA-CDDF-E751-42E53E195463}"/>
              </a:ext>
            </a:extLst>
          </p:cNvPr>
          <p:cNvSpPr>
            <a:spLocks noGrp="1"/>
          </p:cNvSpPr>
          <p:nvPr>
            <p:ph type="sldNum" sz="quarter" idx="4"/>
          </p:nvPr>
        </p:nvSpPr>
        <p:spPr/>
        <p:txBody>
          <a:bodyPr/>
          <a:lstStyle/>
          <a:p>
            <a:fld id="{6FF4E196-A010-480C-A078-61D4EF757EA8}" type="slidenum">
              <a:rPr lang="en-US" smtClean="0"/>
              <a:t>30</a:t>
            </a:fld>
            <a:endParaRPr lang="en-US"/>
          </a:p>
        </p:txBody>
      </p:sp>
      <p:pic>
        <p:nvPicPr>
          <p:cNvPr id="8" name="Picture 7">
            <a:extLst>
              <a:ext uri="{FF2B5EF4-FFF2-40B4-BE49-F238E27FC236}">
                <a16:creationId xmlns:a16="http://schemas.microsoft.com/office/drawing/2014/main" id="{E64C9C74-91B8-0530-D56F-4CD358B3F208}"/>
              </a:ext>
            </a:extLst>
          </p:cNvPr>
          <p:cNvPicPr>
            <a:picLocks noChangeAspect="1"/>
          </p:cNvPicPr>
          <p:nvPr/>
        </p:nvPicPr>
        <p:blipFill>
          <a:blip r:embed="rId4"/>
          <a:stretch>
            <a:fillRect/>
          </a:stretch>
        </p:blipFill>
        <p:spPr>
          <a:xfrm>
            <a:off x="2971800" y="4349236"/>
            <a:ext cx="6248400" cy="581025"/>
          </a:xfrm>
          <a:prstGeom prst="rect">
            <a:avLst/>
          </a:prstGeom>
        </p:spPr>
      </p:pic>
      <p:pic>
        <p:nvPicPr>
          <p:cNvPr id="10" name="Picture 9">
            <a:extLst>
              <a:ext uri="{FF2B5EF4-FFF2-40B4-BE49-F238E27FC236}">
                <a16:creationId xmlns:a16="http://schemas.microsoft.com/office/drawing/2014/main" id="{43CF900A-08E6-1E2B-BCFA-5C26F7B64096}"/>
              </a:ext>
            </a:extLst>
          </p:cNvPr>
          <p:cNvPicPr>
            <a:picLocks noChangeAspect="1"/>
          </p:cNvPicPr>
          <p:nvPr/>
        </p:nvPicPr>
        <p:blipFill>
          <a:blip r:embed="rId5"/>
          <a:stretch>
            <a:fillRect/>
          </a:stretch>
        </p:blipFill>
        <p:spPr>
          <a:xfrm>
            <a:off x="2971800" y="4894477"/>
            <a:ext cx="6305550" cy="609600"/>
          </a:xfrm>
          <a:prstGeom prst="rect">
            <a:avLst/>
          </a:prstGeom>
        </p:spPr>
      </p:pic>
      <p:sp>
        <p:nvSpPr>
          <p:cNvPr id="3" name="Rectangle 2">
            <a:extLst>
              <a:ext uri="{FF2B5EF4-FFF2-40B4-BE49-F238E27FC236}">
                <a16:creationId xmlns:a16="http://schemas.microsoft.com/office/drawing/2014/main" id="{3BB51642-D36A-A98F-F5E9-5E7B8E2EF3BD}"/>
              </a:ext>
            </a:extLst>
          </p:cNvPr>
          <p:cNvSpPr/>
          <p:nvPr/>
        </p:nvSpPr>
        <p:spPr>
          <a:xfrm>
            <a:off x="2964180" y="3154680"/>
            <a:ext cx="1318260" cy="3276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DB7386-EA00-9BEB-B0D8-6ACD5CB5E366}"/>
              </a:ext>
            </a:extLst>
          </p:cNvPr>
          <p:cNvSpPr/>
          <p:nvPr/>
        </p:nvSpPr>
        <p:spPr>
          <a:xfrm>
            <a:off x="2964179" y="4472564"/>
            <a:ext cx="1318260" cy="3276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C9C775C-E42E-09AE-E2B1-320A8A8D6F51}"/>
              </a:ext>
            </a:extLst>
          </p:cNvPr>
          <p:cNvSpPr/>
          <p:nvPr/>
        </p:nvSpPr>
        <p:spPr>
          <a:xfrm>
            <a:off x="2964178" y="5034694"/>
            <a:ext cx="1318260" cy="3276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7C1C65-4243-6124-5F7D-C4803036C88E}"/>
              </a:ext>
            </a:extLst>
          </p:cNvPr>
          <p:cNvSpPr/>
          <p:nvPr/>
        </p:nvSpPr>
        <p:spPr>
          <a:xfrm>
            <a:off x="6447768" y="3232087"/>
            <a:ext cx="215581" cy="1280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7FE06CD-6514-4557-85FF-1CBBAB45A32A}"/>
              </a:ext>
            </a:extLst>
          </p:cNvPr>
          <p:cNvSpPr txBox="1"/>
          <p:nvPr/>
        </p:nvSpPr>
        <p:spPr>
          <a:xfrm>
            <a:off x="6371665" y="3171923"/>
            <a:ext cx="443621" cy="261610"/>
          </a:xfrm>
          <a:prstGeom prst="rect">
            <a:avLst/>
          </a:prstGeom>
          <a:noFill/>
        </p:spPr>
        <p:txBody>
          <a:bodyPr wrap="square" rtlCol="0">
            <a:spAutoFit/>
          </a:bodyPr>
          <a:lstStyle/>
          <a:p>
            <a:r>
              <a:rPr lang="en-US" sz="1100"/>
              <a:t>101</a:t>
            </a:r>
          </a:p>
        </p:txBody>
      </p:sp>
      <p:sp>
        <p:nvSpPr>
          <p:cNvPr id="15" name="Rectangle 14">
            <a:extLst>
              <a:ext uri="{FF2B5EF4-FFF2-40B4-BE49-F238E27FC236}">
                <a16:creationId xmlns:a16="http://schemas.microsoft.com/office/drawing/2014/main" id="{5FFE9020-C0CB-40BE-2BFD-612CA362036D}"/>
              </a:ext>
            </a:extLst>
          </p:cNvPr>
          <p:cNvSpPr/>
          <p:nvPr/>
        </p:nvSpPr>
        <p:spPr>
          <a:xfrm>
            <a:off x="6600168" y="3384487"/>
            <a:ext cx="215581" cy="1280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265E0D-08E3-29A1-B1EA-5815D330E3D0}"/>
              </a:ext>
            </a:extLst>
          </p:cNvPr>
          <p:cNvSpPr/>
          <p:nvPr/>
        </p:nvSpPr>
        <p:spPr>
          <a:xfrm>
            <a:off x="6490021" y="4566758"/>
            <a:ext cx="215581" cy="1280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52AEE1-C945-5392-7852-C6031822ABD3}"/>
              </a:ext>
            </a:extLst>
          </p:cNvPr>
          <p:cNvSpPr txBox="1"/>
          <p:nvPr/>
        </p:nvSpPr>
        <p:spPr>
          <a:xfrm>
            <a:off x="6403159" y="4505885"/>
            <a:ext cx="443621" cy="261610"/>
          </a:xfrm>
          <a:prstGeom prst="rect">
            <a:avLst/>
          </a:prstGeom>
          <a:noFill/>
        </p:spPr>
        <p:txBody>
          <a:bodyPr wrap="square" rtlCol="0">
            <a:spAutoFit/>
          </a:bodyPr>
          <a:lstStyle/>
          <a:p>
            <a:r>
              <a:rPr lang="en-US" sz="1100"/>
              <a:t>101</a:t>
            </a:r>
          </a:p>
        </p:txBody>
      </p:sp>
      <p:sp>
        <p:nvSpPr>
          <p:cNvPr id="17" name="Rectangle 16">
            <a:extLst>
              <a:ext uri="{FF2B5EF4-FFF2-40B4-BE49-F238E27FC236}">
                <a16:creationId xmlns:a16="http://schemas.microsoft.com/office/drawing/2014/main" id="{33D6413A-B9FE-550B-5C0A-F7D7F0907D03}"/>
              </a:ext>
            </a:extLst>
          </p:cNvPr>
          <p:cNvSpPr/>
          <p:nvPr/>
        </p:nvSpPr>
        <p:spPr>
          <a:xfrm>
            <a:off x="6478798" y="5086252"/>
            <a:ext cx="215581" cy="1280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9ACBE49-561D-1E20-594D-AADC8DCD00DA}"/>
              </a:ext>
            </a:extLst>
          </p:cNvPr>
          <p:cNvSpPr txBox="1"/>
          <p:nvPr/>
        </p:nvSpPr>
        <p:spPr>
          <a:xfrm>
            <a:off x="6388065" y="5055674"/>
            <a:ext cx="443621" cy="261610"/>
          </a:xfrm>
          <a:prstGeom prst="rect">
            <a:avLst/>
          </a:prstGeom>
          <a:noFill/>
        </p:spPr>
        <p:txBody>
          <a:bodyPr wrap="square" rtlCol="0">
            <a:spAutoFit/>
          </a:bodyPr>
          <a:lstStyle/>
          <a:p>
            <a:r>
              <a:rPr lang="en-US" sz="1100"/>
              <a:t>101</a:t>
            </a:r>
          </a:p>
        </p:txBody>
      </p:sp>
    </p:spTree>
    <p:extLst>
      <p:ext uri="{BB962C8B-B14F-4D97-AF65-F5344CB8AC3E}">
        <p14:creationId xmlns:p14="http://schemas.microsoft.com/office/powerpoint/2010/main" val="2966221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E058-3F93-6CBC-A212-9C311C4BA666}"/>
              </a:ext>
            </a:extLst>
          </p:cNvPr>
          <p:cNvSpPr>
            <a:spLocks noGrp="1"/>
          </p:cNvSpPr>
          <p:nvPr>
            <p:ph type="title"/>
          </p:nvPr>
        </p:nvSpPr>
        <p:spPr>
          <a:xfrm>
            <a:off x="838200" y="365739"/>
            <a:ext cx="10515600" cy="1325563"/>
          </a:xfrm>
        </p:spPr>
        <p:txBody>
          <a:bodyPr/>
          <a:lstStyle/>
          <a:p>
            <a:r>
              <a:rPr lang="en-US"/>
              <a:t>9-month Payroll Cost Share – Good Example</a:t>
            </a:r>
          </a:p>
        </p:txBody>
      </p:sp>
      <p:sp>
        <p:nvSpPr>
          <p:cNvPr id="4" name="Slide Number Placeholder 3">
            <a:extLst>
              <a:ext uri="{FF2B5EF4-FFF2-40B4-BE49-F238E27FC236}">
                <a16:creationId xmlns:a16="http://schemas.microsoft.com/office/drawing/2014/main" id="{006FAFC1-35E6-8654-89A2-7F33154E9968}"/>
              </a:ext>
            </a:extLst>
          </p:cNvPr>
          <p:cNvSpPr>
            <a:spLocks noGrp="1"/>
          </p:cNvSpPr>
          <p:nvPr>
            <p:ph type="sldNum" sz="quarter" idx="4"/>
          </p:nvPr>
        </p:nvSpPr>
        <p:spPr/>
        <p:txBody>
          <a:bodyPr/>
          <a:lstStyle/>
          <a:p>
            <a:fld id="{6FF4E196-A010-480C-A078-61D4EF757EA8}" type="slidenum">
              <a:rPr lang="en-US" smtClean="0"/>
              <a:t>31</a:t>
            </a:fld>
            <a:endParaRPr lang="en-US"/>
          </a:p>
        </p:txBody>
      </p:sp>
      <p:pic>
        <p:nvPicPr>
          <p:cNvPr id="10" name="Content Placeholder 9">
            <a:extLst>
              <a:ext uri="{FF2B5EF4-FFF2-40B4-BE49-F238E27FC236}">
                <a16:creationId xmlns:a16="http://schemas.microsoft.com/office/drawing/2014/main" id="{687F562E-7397-5DD8-3F90-33D3DEC3F7C6}"/>
              </a:ext>
            </a:extLst>
          </p:cNvPr>
          <p:cNvPicPr>
            <a:picLocks noGrp="1" noChangeAspect="1"/>
          </p:cNvPicPr>
          <p:nvPr>
            <p:ph idx="1"/>
          </p:nvPr>
        </p:nvPicPr>
        <p:blipFill>
          <a:blip r:embed="rId3"/>
          <a:stretch>
            <a:fillRect/>
          </a:stretch>
        </p:blipFill>
        <p:spPr>
          <a:xfrm>
            <a:off x="2295525" y="2531269"/>
            <a:ext cx="7600950" cy="3038475"/>
          </a:xfrm>
        </p:spPr>
      </p:pic>
      <p:sp>
        <p:nvSpPr>
          <p:cNvPr id="3" name="Rectangle 2">
            <a:extLst>
              <a:ext uri="{FF2B5EF4-FFF2-40B4-BE49-F238E27FC236}">
                <a16:creationId xmlns:a16="http://schemas.microsoft.com/office/drawing/2014/main" id="{F3ADB95F-F6C0-2F42-D5C3-0517EF407A03}"/>
              </a:ext>
            </a:extLst>
          </p:cNvPr>
          <p:cNvSpPr/>
          <p:nvPr/>
        </p:nvSpPr>
        <p:spPr>
          <a:xfrm>
            <a:off x="2346960" y="3823866"/>
            <a:ext cx="1051560" cy="3352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747C84A-618E-390B-CE4A-6EC449C54818}"/>
              </a:ext>
            </a:extLst>
          </p:cNvPr>
          <p:cNvSpPr/>
          <p:nvPr/>
        </p:nvSpPr>
        <p:spPr>
          <a:xfrm>
            <a:off x="2346959" y="4254832"/>
            <a:ext cx="1051560" cy="3352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A5BE145-4CC3-7B42-6683-E987D15B73FF}"/>
              </a:ext>
            </a:extLst>
          </p:cNvPr>
          <p:cNvSpPr/>
          <p:nvPr/>
        </p:nvSpPr>
        <p:spPr>
          <a:xfrm>
            <a:off x="2346958" y="4685799"/>
            <a:ext cx="1051560" cy="3352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1B09065-5590-3654-0090-EC849B4AE315}"/>
              </a:ext>
            </a:extLst>
          </p:cNvPr>
          <p:cNvSpPr/>
          <p:nvPr/>
        </p:nvSpPr>
        <p:spPr>
          <a:xfrm>
            <a:off x="2346958" y="5116766"/>
            <a:ext cx="1051560" cy="3352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88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5E1A-3F23-FF29-04F7-4D766E878BAB}"/>
              </a:ext>
            </a:extLst>
          </p:cNvPr>
          <p:cNvSpPr>
            <a:spLocks noGrp="1"/>
          </p:cNvSpPr>
          <p:nvPr>
            <p:ph type="title"/>
          </p:nvPr>
        </p:nvSpPr>
        <p:spPr/>
        <p:txBody>
          <a:bodyPr/>
          <a:lstStyle/>
          <a:p>
            <a:r>
              <a:rPr lang="en-US"/>
              <a:t>Monitor Payroll Cost Share to Avoid Errors</a:t>
            </a:r>
          </a:p>
        </p:txBody>
      </p:sp>
      <p:sp>
        <p:nvSpPr>
          <p:cNvPr id="3" name="Content Placeholder 2">
            <a:extLst>
              <a:ext uri="{FF2B5EF4-FFF2-40B4-BE49-F238E27FC236}">
                <a16:creationId xmlns:a16="http://schemas.microsoft.com/office/drawing/2014/main" id="{04B202AB-5459-A04C-C214-6B2D703F1453}"/>
              </a:ext>
            </a:extLst>
          </p:cNvPr>
          <p:cNvSpPr>
            <a:spLocks noGrp="1"/>
          </p:cNvSpPr>
          <p:nvPr>
            <p:ph idx="1"/>
          </p:nvPr>
        </p:nvSpPr>
        <p:spPr/>
        <p:txBody>
          <a:bodyPr vert="horz" lIns="91440" tIns="45720" rIns="91440" bIns="45720" rtlCol="0" anchor="t">
            <a:normAutofit/>
          </a:bodyPr>
          <a:lstStyle/>
          <a:p>
            <a:pPr fontAlgn="ctr">
              <a:spcBef>
                <a:spcPts val="0"/>
              </a:spcBef>
            </a:pPr>
            <a:r>
              <a:rPr lang="en-US"/>
              <a:t>The system is finicky and dumb, don’t assume it worked the way you wanted!</a:t>
            </a:r>
            <a:endParaRPr lang="en-US">
              <a:ea typeface="Calibri" panose="020F0502020204030204"/>
              <a:cs typeface="Calibri" panose="020F0502020204030204"/>
            </a:endParaRPr>
          </a:p>
          <a:p>
            <a:pPr fontAlgn="ctr">
              <a:spcBef>
                <a:spcPts val="0"/>
              </a:spcBef>
            </a:pPr>
            <a:r>
              <a:rPr lang="en-US"/>
              <a:t>Cost share needs monitoring, go into the WISER cost share tab regularly to check your cost share schedules and expenditures.</a:t>
            </a:r>
          </a:p>
          <a:p>
            <a:pPr fontAlgn="ctr">
              <a:spcBef>
                <a:spcPts val="0"/>
              </a:spcBef>
            </a:pPr>
            <a:r>
              <a:rPr lang="en-US"/>
              <a:t>Some payroll cost share errors will display in the cost share schedule area, others will not.</a:t>
            </a:r>
          </a:p>
          <a:p>
            <a:pPr fontAlgn="ctr">
              <a:spcBef>
                <a:spcPts val="0"/>
              </a:spcBef>
            </a:pPr>
            <a:r>
              <a:rPr lang="en-US"/>
              <a:t>Click into the payroll cost share expenditure detail to ensure cost share is collecting as expected pay period by pay period.</a:t>
            </a:r>
          </a:p>
          <a:p>
            <a:r>
              <a:rPr lang="en-US"/>
              <a:t>The week after you’ve submitted a cost share update form, </a:t>
            </a:r>
            <a:r>
              <a:rPr lang="en-US" b="1"/>
              <a:t>check that your update worked as expected.</a:t>
            </a:r>
            <a:endParaRPr lang="en-US"/>
          </a:p>
        </p:txBody>
      </p:sp>
      <p:sp>
        <p:nvSpPr>
          <p:cNvPr id="4" name="Slide Number Placeholder 3">
            <a:extLst>
              <a:ext uri="{FF2B5EF4-FFF2-40B4-BE49-F238E27FC236}">
                <a16:creationId xmlns:a16="http://schemas.microsoft.com/office/drawing/2014/main" id="{EF1D5616-C408-49E4-A814-B5756E93D9DE}"/>
              </a:ext>
            </a:extLst>
          </p:cNvPr>
          <p:cNvSpPr>
            <a:spLocks noGrp="1"/>
          </p:cNvSpPr>
          <p:nvPr>
            <p:ph type="sldNum" sz="quarter" idx="4"/>
          </p:nvPr>
        </p:nvSpPr>
        <p:spPr/>
        <p:txBody>
          <a:bodyPr/>
          <a:lstStyle/>
          <a:p>
            <a:fld id="{6FF4E196-A010-480C-A078-61D4EF757EA8}" type="slidenum">
              <a:rPr lang="en-US" smtClean="0"/>
              <a:t>32</a:t>
            </a:fld>
            <a:endParaRPr lang="en-US"/>
          </a:p>
        </p:txBody>
      </p:sp>
    </p:spTree>
    <p:extLst>
      <p:ext uri="{BB962C8B-B14F-4D97-AF65-F5344CB8AC3E}">
        <p14:creationId xmlns:p14="http://schemas.microsoft.com/office/powerpoint/2010/main" val="1980025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9E39-8324-43FB-319F-691968861006}"/>
              </a:ext>
            </a:extLst>
          </p:cNvPr>
          <p:cNvSpPr>
            <a:spLocks noGrp="1"/>
          </p:cNvSpPr>
          <p:nvPr>
            <p:ph type="title"/>
          </p:nvPr>
        </p:nvSpPr>
        <p:spPr/>
        <p:txBody>
          <a:bodyPr/>
          <a:lstStyle/>
          <a:p>
            <a:r>
              <a:rPr lang="en-US">
                <a:ea typeface="Calibri Light"/>
                <a:cs typeface="Calibri Light"/>
              </a:rPr>
              <a:t>Distribution Status Definitions</a:t>
            </a:r>
            <a:endParaRPr lang="en-US"/>
          </a:p>
        </p:txBody>
      </p:sp>
      <p:pic>
        <p:nvPicPr>
          <p:cNvPr id="5" name="Content Placeholder 4" descr="A white rectangular box with black text&#10;&#10;Description automatically generated">
            <a:extLst>
              <a:ext uri="{FF2B5EF4-FFF2-40B4-BE49-F238E27FC236}">
                <a16:creationId xmlns:a16="http://schemas.microsoft.com/office/drawing/2014/main" id="{F657C124-1FEE-3499-B036-BD47BDE51320}"/>
              </a:ext>
            </a:extLst>
          </p:cNvPr>
          <p:cNvPicPr>
            <a:picLocks noGrp="1" noChangeAspect="1"/>
          </p:cNvPicPr>
          <p:nvPr>
            <p:ph idx="1"/>
          </p:nvPr>
        </p:nvPicPr>
        <p:blipFill>
          <a:blip r:embed="rId3"/>
          <a:stretch>
            <a:fillRect/>
          </a:stretch>
        </p:blipFill>
        <p:spPr>
          <a:xfrm>
            <a:off x="838200" y="3738339"/>
            <a:ext cx="10515600" cy="624764"/>
          </a:xfrm>
        </p:spPr>
      </p:pic>
      <p:sp>
        <p:nvSpPr>
          <p:cNvPr id="4" name="Slide Number Placeholder 3">
            <a:extLst>
              <a:ext uri="{FF2B5EF4-FFF2-40B4-BE49-F238E27FC236}">
                <a16:creationId xmlns:a16="http://schemas.microsoft.com/office/drawing/2014/main" id="{15B11339-AB3B-AE93-4033-165E6FE08646}"/>
              </a:ext>
            </a:extLst>
          </p:cNvPr>
          <p:cNvSpPr>
            <a:spLocks noGrp="1"/>
          </p:cNvSpPr>
          <p:nvPr>
            <p:ph type="sldNum" sz="quarter" idx="4"/>
          </p:nvPr>
        </p:nvSpPr>
        <p:spPr/>
        <p:txBody>
          <a:bodyPr/>
          <a:lstStyle/>
          <a:p>
            <a:fld id="{6FF4E196-A010-480C-A078-61D4EF757EA8}" type="slidenum">
              <a:rPr lang="en-US" smtClean="0"/>
              <a:t>33</a:t>
            </a:fld>
            <a:endParaRPr lang="en-US"/>
          </a:p>
        </p:txBody>
      </p:sp>
      <p:sp>
        <p:nvSpPr>
          <p:cNvPr id="3" name="Rectangle 2">
            <a:extLst>
              <a:ext uri="{FF2B5EF4-FFF2-40B4-BE49-F238E27FC236}">
                <a16:creationId xmlns:a16="http://schemas.microsoft.com/office/drawing/2014/main" id="{39394555-5BF3-2882-9786-D8322A337EDF}"/>
              </a:ext>
            </a:extLst>
          </p:cNvPr>
          <p:cNvSpPr/>
          <p:nvPr/>
        </p:nvSpPr>
        <p:spPr>
          <a:xfrm>
            <a:off x="891540" y="3916679"/>
            <a:ext cx="1783080" cy="259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3A3721-5953-AA65-A0D4-F2FF22BDF04F}"/>
              </a:ext>
            </a:extLst>
          </p:cNvPr>
          <p:cNvSpPr/>
          <p:nvPr/>
        </p:nvSpPr>
        <p:spPr>
          <a:xfrm>
            <a:off x="6294120" y="3916679"/>
            <a:ext cx="594360" cy="259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57BCB5D-86CD-04C0-CAF0-580AD6D11AB9}"/>
              </a:ext>
            </a:extLst>
          </p:cNvPr>
          <p:cNvPicPr>
            <a:picLocks noChangeAspect="1"/>
          </p:cNvPicPr>
          <p:nvPr/>
        </p:nvPicPr>
        <p:blipFill>
          <a:blip r:embed="rId4"/>
          <a:stretch>
            <a:fillRect/>
          </a:stretch>
        </p:blipFill>
        <p:spPr>
          <a:xfrm>
            <a:off x="460393" y="1803081"/>
            <a:ext cx="11420475" cy="4486275"/>
          </a:xfrm>
          <a:prstGeom prst="rect">
            <a:avLst/>
          </a:prstGeom>
        </p:spPr>
      </p:pic>
    </p:spTree>
    <p:extLst>
      <p:ext uri="{BB962C8B-B14F-4D97-AF65-F5344CB8AC3E}">
        <p14:creationId xmlns:p14="http://schemas.microsoft.com/office/powerpoint/2010/main" val="1478233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D57E3-09DA-FD1F-A0E9-181B51992645}"/>
              </a:ext>
            </a:extLst>
          </p:cNvPr>
          <p:cNvSpPr>
            <a:spLocks noGrp="1"/>
          </p:cNvSpPr>
          <p:nvPr>
            <p:ph type="title"/>
          </p:nvPr>
        </p:nvSpPr>
        <p:spPr/>
        <p:txBody>
          <a:bodyPr>
            <a:normAutofit fontScale="90000"/>
          </a:bodyPr>
          <a:lstStyle/>
          <a:p>
            <a:r>
              <a:rPr lang="en-US">
                <a:ea typeface="Calibri Light"/>
                <a:cs typeface="Calibri Light"/>
              </a:rPr>
              <a:t>Cost Share Pitfalls during the Life of the Award: Payroll Schedule Changes and Reporting</a:t>
            </a:r>
            <a:endParaRPr lang="en-US"/>
          </a:p>
        </p:txBody>
      </p:sp>
      <p:pic>
        <p:nvPicPr>
          <p:cNvPr id="7" name="Content Placeholder 6" descr="A screenshot of a document&#10;&#10;Description automatically generated">
            <a:extLst>
              <a:ext uri="{FF2B5EF4-FFF2-40B4-BE49-F238E27FC236}">
                <a16:creationId xmlns:a16="http://schemas.microsoft.com/office/drawing/2014/main" id="{53117583-1B50-E87E-14F0-B190A5188E13}"/>
              </a:ext>
            </a:extLst>
          </p:cNvPr>
          <p:cNvPicPr>
            <a:picLocks noGrp="1" noChangeAspect="1"/>
          </p:cNvPicPr>
          <p:nvPr>
            <p:ph sz="half" idx="1"/>
          </p:nvPr>
        </p:nvPicPr>
        <p:blipFill>
          <a:blip r:embed="rId3"/>
          <a:stretch>
            <a:fillRect/>
          </a:stretch>
        </p:blipFill>
        <p:spPr>
          <a:xfrm>
            <a:off x="339970" y="2419954"/>
            <a:ext cx="5679830" cy="3162680"/>
          </a:xfrm>
        </p:spPr>
      </p:pic>
      <p:pic>
        <p:nvPicPr>
          <p:cNvPr id="6" name="Content Placeholder 5" descr="A screenshot of a white sheet with black text&#10;&#10;Description automatically generated">
            <a:extLst>
              <a:ext uri="{FF2B5EF4-FFF2-40B4-BE49-F238E27FC236}">
                <a16:creationId xmlns:a16="http://schemas.microsoft.com/office/drawing/2014/main" id="{C6FEA691-8B77-A300-329C-BFCF0DCB7AA2}"/>
              </a:ext>
            </a:extLst>
          </p:cNvPr>
          <p:cNvPicPr>
            <a:picLocks noGrp="1" noChangeAspect="1"/>
          </p:cNvPicPr>
          <p:nvPr>
            <p:ph sz="half" idx="2"/>
          </p:nvPr>
        </p:nvPicPr>
        <p:blipFill>
          <a:blip r:embed="rId4"/>
          <a:stretch>
            <a:fillRect/>
          </a:stretch>
        </p:blipFill>
        <p:spPr>
          <a:xfrm>
            <a:off x="6172200" y="2423639"/>
            <a:ext cx="5181600" cy="3155309"/>
          </a:xfrm>
        </p:spPr>
      </p:pic>
      <p:sp>
        <p:nvSpPr>
          <p:cNvPr id="4" name="Slide Number Placeholder 3">
            <a:extLst>
              <a:ext uri="{FF2B5EF4-FFF2-40B4-BE49-F238E27FC236}">
                <a16:creationId xmlns:a16="http://schemas.microsoft.com/office/drawing/2014/main" id="{8D5E7CD2-FFEC-39F8-B8BA-E6FA7820052D}"/>
              </a:ext>
            </a:extLst>
          </p:cNvPr>
          <p:cNvSpPr>
            <a:spLocks noGrp="1"/>
          </p:cNvSpPr>
          <p:nvPr>
            <p:ph type="sldNum" sz="quarter" idx="4"/>
          </p:nvPr>
        </p:nvSpPr>
        <p:spPr/>
        <p:txBody>
          <a:bodyPr/>
          <a:lstStyle/>
          <a:p>
            <a:fld id="{6FF4E196-A010-480C-A078-61D4EF757EA8}" type="slidenum">
              <a:rPr lang="en-US" smtClean="0"/>
              <a:t>34</a:t>
            </a:fld>
            <a:endParaRPr lang="en-US"/>
          </a:p>
        </p:txBody>
      </p:sp>
      <p:sp>
        <p:nvSpPr>
          <p:cNvPr id="8" name="Rectangle 7">
            <a:extLst>
              <a:ext uri="{FF2B5EF4-FFF2-40B4-BE49-F238E27FC236}">
                <a16:creationId xmlns:a16="http://schemas.microsoft.com/office/drawing/2014/main" id="{F0B15E3C-1457-55D3-DA0E-E2A9E115B078}"/>
              </a:ext>
            </a:extLst>
          </p:cNvPr>
          <p:cNvSpPr/>
          <p:nvPr/>
        </p:nvSpPr>
        <p:spPr>
          <a:xfrm>
            <a:off x="622788" y="3282461"/>
            <a:ext cx="1963615" cy="2124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BC72A1-82A5-19BC-BFE3-25347CBC4BC6}"/>
              </a:ext>
            </a:extLst>
          </p:cNvPr>
          <p:cNvSpPr/>
          <p:nvPr/>
        </p:nvSpPr>
        <p:spPr>
          <a:xfrm>
            <a:off x="622788" y="4083537"/>
            <a:ext cx="1963615" cy="2124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7C79EB-2099-502C-BE2B-0C75111CA3A6}"/>
              </a:ext>
            </a:extLst>
          </p:cNvPr>
          <p:cNvSpPr/>
          <p:nvPr/>
        </p:nvSpPr>
        <p:spPr>
          <a:xfrm>
            <a:off x="6396403" y="3214075"/>
            <a:ext cx="1963615" cy="2124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2004BF-9BA3-DB2A-EC67-3696986A93D0}"/>
              </a:ext>
            </a:extLst>
          </p:cNvPr>
          <p:cNvSpPr/>
          <p:nvPr/>
        </p:nvSpPr>
        <p:spPr>
          <a:xfrm>
            <a:off x="6396403" y="3917459"/>
            <a:ext cx="1963615" cy="2124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476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1C3C-8017-67C2-CDEE-31E6B36A25A8}"/>
              </a:ext>
            </a:extLst>
          </p:cNvPr>
          <p:cNvSpPr>
            <a:spLocks noGrp="1"/>
          </p:cNvSpPr>
          <p:nvPr>
            <p:ph type="title"/>
          </p:nvPr>
        </p:nvSpPr>
        <p:spPr/>
        <p:txBody>
          <a:bodyPr/>
          <a:lstStyle/>
          <a:p>
            <a:r>
              <a:rPr lang="en-US"/>
              <a:t>Effort and Payroll Cost Share – Avoid Snags</a:t>
            </a:r>
          </a:p>
        </p:txBody>
      </p:sp>
      <p:sp>
        <p:nvSpPr>
          <p:cNvPr id="3" name="Content Placeholder 2">
            <a:extLst>
              <a:ext uri="{FF2B5EF4-FFF2-40B4-BE49-F238E27FC236}">
                <a16:creationId xmlns:a16="http://schemas.microsoft.com/office/drawing/2014/main" id="{1BEA8E90-3B49-B23F-B461-94BD003E6CC2}"/>
              </a:ext>
            </a:extLst>
          </p:cNvPr>
          <p:cNvSpPr>
            <a:spLocks noGrp="1"/>
          </p:cNvSpPr>
          <p:nvPr>
            <p:ph idx="1"/>
          </p:nvPr>
        </p:nvSpPr>
        <p:spPr/>
        <p:txBody>
          <a:bodyPr vert="horz" lIns="91440" tIns="45720" rIns="91440" bIns="45720" rtlCol="0" anchor="t">
            <a:normAutofit/>
          </a:bodyPr>
          <a:lstStyle/>
          <a:p>
            <a:pPr fontAlgn="ctr">
              <a:spcBef>
                <a:spcPts val="0"/>
              </a:spcBef>
            </a:pPr>
            <a:r>
              <a:rPr lang="en-US" b="1"/>
              <a:t>Payroll cost share is related to effort </a:t>
            </a:r>
            <a:r>
              <a:rPr lang="en-US"/>
              <a:t>and effort reporting/ECC.</a:t>
            </a:r>
          </a:p>
          <a:p>
            <a:pPr lvl="1" fontAlgn="ctr">
              <a:spcBef>
                <a:spcPts val="0"/>
              </a:spcBef>
              <a:buFont typeface="Courier New" panose="020B0604020202020204" pitchFamily="34" charset="0"/>
              <a:buChar char="o"/>
            </a:pPr>
            <a:r>
              <a:rPr lang="en-US"/>
              <a:t>Effort reporting is an opportunity to see cost share problems, take advantage.</a:t>
            </a:r>
            <a:endParaRPr lang="en-US">
              <a:ea typeface="Calibri" panose="020F0502020204030204"/>
              <a:cs typeface="Calibri" panose="020F0502020204030204"/>
            </a:endParaRPr>
          </a:p>
          <a:p>
            <a:pPr lvl="1" fontAlgn="ctr">
              <a:spcBef>
                <a:spcPts val="0"/>
              </a:spcBef>
              <a:buFont typeface="Courier New" panose="020B0604020202020204" pitchFamily="34" charset="0"/>
              <a:buChar char="o"/>
            </a:pPr>
            <a:r>
              <a:rPr lang="en-US"/>
              <a:t>Be mindful when pre-reviewing effort cards that include (or SHOULD include) cost share.</a:t>
            </a:r>
            <a:endParaRPr lang="en-US">
              <a:ea typeface="Calibri" panose="020F0502020204030204"/>
              <a:cs typeface="Calibri" panose="020F0502020204030204"/>
            </a:endParaRPr>
          </a:p>
          <a:p>
            <a:pPr lvl="1" fontAlgn="ctr">
              <a:spcBef>
                <a:spcPts val="0"/>
              </a:spcBef>
              <a:buFont typeface="Courier New" panose="020B0604020202020204" pitchFamily="34" charset="0"/>
              <a:buChar char="o"/>
            </a:pPr>
            <a:r>
              <a:rPr lang="en-US"/>
              <a:t>Catching payroll cost share errors during the effort certification period will save you time and trouble later. </a:t>
            </a:r>
          </a:p>
          <a:p>
            <a:pPr fontAlgn="ctr">
              <a:spcBef>
                <a:spcPts val="0"/>
              </a:spcBef>
            </a:pPr>
            <a:r>
              <a:rPr lang="en-US"/>
              <a:t>CATCH Payroll Cost Share errors before the effort period closes!</a:t>
            </a:r>
          </a:p>
          <a:p>
            <a:pPr lvl="1" fontAlgn="ctr">
              <a:spcBef>
                <a:spcPts val="0"/>
              </a:spcBef>
            </a:pPr>
            <a:r>
              <a:rPr lang="en-US"/>
              <a:t>Most effort cards can be put on hold past the effort deadline if cost share updates are needed or are in progress to allow the update to post prior to certification.</a:t>
            </a:r>
          </a:p>
          <a:p>
            <a:endParaRPr lang="en-US"/>
          </a:p>
        </p:txBody>
      </p:sp>
      <p:sp>
        <p:nvSpPr>
          <p:cNvPr id="4" name="Slide Number Placeholder 3">
            <a:extLst>
              <a:ext uri="{FF2B5EF4-FFF2-40B4-BE49-F238E27FC236}">
                <a16:creationId xmlns:a16="http://schemas.microsoft.com/office/drawing/2014/main" id="{0295DDCA-075C-4BF7-4E0F-26A0DC491F1C}"/>
              </a:ext>
            </a:extLst>
          </p:cNvPr>
          <p:cNvSpPr>
            <a:spLocks noGrp="1"/>
          </p:cNvSpPr>
          <p:nvPr>
            <p:ph type="sldNum" sz="quarter" idx="4"/>
          </p:nvPr>
        </p:nvSpPr>
        <p:spPr/>
        <p:txBody>
          <a:bodyPr/>
          <a:lstStyle/>
          <a:p>
            <a:fld id="{6FF4E196-A010-480C-A078-61D4EF757EA8}" type="slidenum">
              <a:rPr lang="en-US" smtClean="0"/>
              <a:t>35</a:t>
            </a:fld>
            <a:endParaRPr lang="en-US"/>
          </a:p>
        </p:txBody>
      </p:sp>
    </p:spTree>
    <p:extLst>
      <p:ext uri="{BB962C8B-B14F-4D97-AF65-F5344CB8AC3E}">
        <p14:creationId xmlns:p14="http://schemas.microsoft.com/office/powerpoint/2010/main" val="2013774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0CE5-2A28-8EBF-D5BA-C18F66AF0BE2}"/>
              </a:ext>
            </a:extLst>
          </p:cNvPr>
          <p:cNvSpPr>
            <a:spLocks noGrp="1"/>
          </p:cNvSpPr>
          <p:nvPr>
            <p:ph type="title"/>
          </p:nvPr>
        </p:nvSpPr>
        <p:spPr/>
        <p:txBody>
          <a:bodyPr/>
          <a:lstStyle/>
          <a:p>
            <a:r>
              <a:rPr lang="en-US"/>
              <a:t>Tips for Fixing Payroll Cost Share</a:t>
            </a:r>
          </a:p>
        </p:txBody>
      </p:sp>
      <p:sp>
        <p:nvSpPr>
          <p:cNvPr id="3" name="Content Placeholder 2">
            <a:extLst>
              <a:ext uri="{FF2B5EF4-FFF2-40B4-BE49-F238E27FC236}">
                <a16:creationId xmlns:a16="http://schemas.microsoft.com/office/drawing/2014/main" id="{F8BE99F0-2AD1-3FD2-3DA9-EA756DF0F481}"/>
              </a:ext>
            </a:extLst>
          </p:cNvPr>
          <p:cNvSpPr>
            <a:spLocks noGrp="1"/>
          </p:cNvSpPr>
          <p:nvPr>
            <p:ph idx="1"/>
          </p:nvPr>
        </p:nvSpPr>
        <p:spPr/>
        <p:txBody>
          <a:bodyPr>
            <a:normAutofit/>
          </a:bodyPr>
          <a:lstStyle/>
          <a:p>
            <a:pPr rtl="0" fontAlgn="ctr">
              <a:spcBef>
                <a:spcPts val="0"/>
              </a:spcBef>
              <a:spcAft>
                <a:spcPts val="0"/>
              </a:spcAft>
              <a:buFont typeface="Arial" panose="020B0604020202020204" pitchFamily="34" charset="0"/>
              <a:buChar char="•"/>
            </a:pPr>
            <a:r>
              <a:rPr lang="en-US"/>
              <a:t>If you need to update cost share because it's not collecting as expected:</a:t>
            </a:r>
          </a:p>
          <a:p>
            <a:pPr lvl="1" fontAlgn="ctr">
              <a:spcBef>
                <a:spcPts val="0"/>
              </a:spcBef>
              <a:buFont typeface="Courier New" panose="02070309020205020404" pitchFamily="49" charset="0"/>
              <a:buChar char="o"/>
            </a:pPr>
            <a:r>
              <a:rPr lang="en-US" sz="2800"/>
              <a:t>Use the </a:t>
            </a:r>
            <a:r>
              <a:rPr lang="en-US" sz="2800" b="1"/>
              <a:t>effort payroll tool </a:t>
            </a:r>
            <a:r>
              <a:rPr lang="en-US" sz="2800"/>
              <a:t>to help create useable payroll cost share schedules when the salary has already posted.</a:t>
            </a:r>
          </a:p>
          <a:p>
            <a:pPr lvl="1" fontAlgn="ctr">
              <a:spcBef>
                <a:spcPts val="0"/>
              </a:spcBef>
              <a:buFont typeface="Courier New" panose="02070309020205020404" pitchFamily="49" charset="0"/>
              <a:buChar char="o"/>
            </a:pPr>
            <a:r>
              <a:rPr lang="en-US" sz="2800"/>
              <a:t>If you must make significant changes to old payroll cost share schedules, you may need to reopen old effort cards.</a:t>
            </a:r>
          </a:p>
          <a:p>
            <a:pPr lvl="1" fontAlgn="ctr">
              <a:spcBef>
                <a:spcPts val="0"/>
              </a:spcBef>
              <a:buFont typeface="Courier New" panose="02070309020205020404" pitchFamily="49" charset="0"/>
              <a:buChar char="o"/>
            </a:pPr>
            <a:r>
              <a:rPr lang="en-US" sz="2800"/>
              <a:t>Carefully prepare your payroll cost share forms according to the instructions linked to the online form.</a:t>
            </a:r>
            <a:endParaRPr lang="en-US"/>
          </a:p>
        </p:txBody>
      </p:sp>
      <p:sp>
        <p:nvSpPr>
          <p:cNvPr id="4" name="Slide Number Placeholder 3">
            <a:extLst>
              <a:ext uri="{FF2B5EF4-FFF2-40B4-BE49-F238E27FC236}">
                <a16:creationId xmlns:a16="http://schemas.microsoft.com/office/drawing/2014/main" id="{BCDFB89A-4884-73FF-E5A5-90B39D0641AD}"/>
              </a:ext>
            </a:extLst>
          </p:cNvPr>
          <p:cNvSpPr>
            <a:spLocks noGrp="1"/>
          </p:cNvSpPr>
          <p:nvPr>
            <p:ph type="sldNum" sz="quarter" idx="4"/>
          </p:nvPr>
        </p:nvSpPr>
        <p:spPr/>
        <p:txBody>
          <a:bodyPr/>
          <a:lstStyle/>
          <a:p>
            <a:fld id="{6FF4E196-A010-480C-A078-61D4EF757EA8}" type="slidenum">
              <a:rPr lang="en-US" smtClean="0"/>
              <a:t>36</a:t>
            </a:fld>
            <a:endParaRPr lang="en-US"/>
          </a:p>
        </p:txBody>
      </p:sp>
    </p:spTree>
    <p:extLst>
      <p:ext uri="{BB962C8B-B14F-4D97-AF65-F5344CB8AC3E}">
        <p14:creationId xmlns:p14="http://schemas.microsoft.com/office/powerpoint/2010/main" val="732871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5AFB-BC2D-657B-35B4-A94A80FDA459}"/>
              </a:ext>
            </a:extLst>
          </p:cNvPr>
          <p:cNvSpPr>
            <a:spLocks noGrp="1"/>
          </p:cNvSpPr>
          <p:nvPr>
            <p:ph type="title"/>
          </p:nvPr>
        </p:nvSpPr>
        <p:spPr/>
        <p:txBody>
          <a:bodyPr/>
          <a:lstStyle/>
          <a:p>
            <a:r>
              <a:rPr lang="en-US"/>
              <a:t>Fixing Payroll Cost Share Problems?</a:t>
            </a:r>
          </a:p>
        </p:txBody>
      </p:sp>
      <p:pic>
        <p:nvPicPr>
          <p:cNvPr id="8" name="Content Placeholder 7">
            <a:extLst>
              <a:ext uri="{FF2B5EF4-FFF2-40B4-BE49-F238E27FC236}">
                <a16:creationId xmlns:a16="http://schemas.microsoft.com/office/drawing/2014/main" id="{B37A5B2F-18F2-4F41-2937-B05CEFC23C2D}"/>
              </a:ext>
            </a:extLst>
          </p:cNvPr>
          <p:cNvPicPr>
            <a:picLocks noGrp="1" noChangeAspect="1"/>
          </p:cNvPicPr>
          <p:nvPr>
            <p:ph idx="1"/>
          </p:nvPr>
        </p:nvPicPr>
        <p:blipFill>
          <a:blip r:embed="rId3"/>
          <a:stretch>
            <a:fillRect/>
          </a:stretch>
        </p:blipFill>
        <p:spPr>
          <a:xfrm>
            <a:off x="5636222" y="987425"/>
            <a:ext cx="5266131" cy="4873625"/>
          </a:xfrm>
        </p:spPr>
      </p:pic>
      <p:sp>
        <p:nvSpPr>
          <p:cNvPr id="3" name="Text Placeholder 2">
            <a:extLst>
              <a:ext uri="{FF2B5EF4-FFF2-40B4-BE49-F238E27FC236}">
                <a16:creationId xmlns:a16="http://schemas.microsoft.com/office/drawing/2014/main" id="{319A1B53-17A0-E1E0-756E-1FE65CF4C49E}"/>
              </a:ext>
            </a:extLst>
          </p:cNvPr>
          <p:cNvSpPr>
            <a:spLocks noGrp="1"/>
          </p:cNvSpPr>
          <p:nvPr>
            <p:ph type="body" sz="half" idx="2"/>
          </p:nvPr>
        </p:nvSpPr>
        <p:spPr/>
        <p:txBody>
          <a:bodyPr vert="horz" lIns="91440" tIns="45720" rIns="91440" bIns="45720" rtlCol="0" anchor="t">
            <a:normAutofit/>
          </a:bodyPr>
          <a:lstStyle/>
          <a:p>
            <a:r>
              <a:rPr lang="en-US" sz="2400">
                <a:latin typeface="Calibri Light"/>
                <a:cs typeface="Calibri Light"/>
              </a:rPr>
              <a:t>Use Effort Payroll Query</a:t>
            </a:r>
            <a:endParaRPr lang="en-US" sz="2400"/>
          </a:p>
        </p:txBody>
      </p:sp>
      <p:sp>
        <p:nvSpPr>
          <p:cNvPr id="4" name="Slide Number Placeholder 3">
            <a:extLst>
              <a:ext uri="{FF2B5EF4-FFF2-40B4-BE49-F238E27FC236}">
                <a16:creationId xmlns:a16="http://schemas.microsoft.com/office/drawing/2014/main" id="{24DF91B8-D9EC-2234-115F-712B794177BF}"/>
              </a:ext>
            </a:extLst>
          </p:cNvPr>
          <p:cNvSpPr>
            <a:spLocks noGrp="1"/>
          </p:cNvSpPr>
          <p:nvPr>
            <p:ph type="sldNum" sz="quarter" idx="4"/>
          </p:nvPr>
        </p:nvSpPr>
        <p:spPr/>
        <p:txBody>
          <a:bodyPr/>
          <a:lstStyle/>
          <a:p>
            <a:fld id="{6FF4E196-A010-480C-A078-61D4EF757EA8}" type="slidenum">
              <a:rPr lang="en-US" smtClean="0"/>
              <a:t>37</a:t>
            </a:fld>
            <a:endParaRPr lang="en-US"/>
          </a:p>
        </p:txBody>
      </p:sp>
    </p:spTree>
    <p:extLst>
      <p:ext uri="{BB962C8B-B14F-4D97-AF65-F5344CB8AC3E}">
        <p14:creationId xmlns:p14="http://schemas.microsoft.com/office/powerpoint/2010/main" val="2896558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20D32-2224-AD4D-6E1F-A376C7ACCBBE}"/>
              </a:ext>
            </a:extLst>
          </p:cNvPr>
          <p:cNvSpPr>
            <a:spLocks noGrp="1"/>
          </p:cNvSpPr>
          <p:nvPr>
            <p:ph type="title"/>
          </p:nvPr>
        </p:nvSpPr>
        <p:spPr>
          <a:xfrm>
            <a:off x="838200" y="365125"/>
            <a:ext cx="10515600" cy="1325563"/>
          </a:xfrm>
        </p:spPr>
        <p:txBody>
          <a:bodyPr anchor="ctr">
            <a:normAutofit/>
          </a:bodyPr>
          <a:lstStyle/>
          <a:p>
            <a:r>
              <a:rPr lang="en-US"/>
              <a:t>AVOID REWORK – Use the Instructions!</a:t>
            </a:r>
          </a:p>
        </p:txBody>
      </p:sp>
      <p:pic>
        <p:nvPicPr>
          <p:cNvPr id="6" name="Content Placeholder 5">
            <a:extLst>
              <a:ext uri="{FF2B5EF4-FFF2-40B4-BE49-F238E27FC236}">
                <a16:creationId xmlns:a16="http://schemas.microsoft.com/office/drawing/2014/main" id="{CDF3BBF4-BB4F-8E97-3C00-B7D3490A582C}"/>
              </a:ext>
            </a:extLst>
          </p:cNvPr>
          <p:cNvPicPr>
            <a:picLocks noGrp="1" noChangeAspect="1"/>
          </p:cNvPicPr>
          <p:nvPr>
            <p:ph sz="half" idx="1"/>
          </p:nvPr>
        </p:nvPicPr>
        <p:blipFill>
          <a:blip r:embed="rId3"/>
          <a:stretch>
            <a:fillRect/>
          </a:stretch>
        </p:blipFill>
        <p:spPr>
          <a:xfrm>
            <a:off x="6172200" y="2963530"/>
            <a:ext cx="5181600" cy="2383536"/>
          </a:xfrm>
          <a:noFill/>
        </p:spPr>
      </p:pic>
      <p:sp>
        <p:nvSpPr>
          <p:cNvPr id="13" name="Content Placeholder 3">
            <a:extLst>
              <a:ext uri="{FF2B5EF4-FFF2-40B4-BE49-F238E27FC236}">
                <a16:creationId xmlns:a16="http://schemas.microsoft.com/office/drawing/2014/main" id="{DE1605A6-AD27-A2DB-5A90-D1633EE34316}"/>
              </a:ext>
            </a:extLst>
          </p:cNvPr>
          <p:cNvSpPr>
            <a:spLocks noGrp="1"/>
          </p:cNvSpPr>
          <p:nvPr>
            <p:ph sz="half" idx="2"/>
          </p:nvPr>
        </p:nvSpPr>
        <p:spPr>
          <a:xfrm>
            <a:off x="753176" y="1833979"/>
            <a:ext cx="5181600" cy="4351338"/>
          </a:xfrm>
        </p:spPr>
        <p:txBody>
          <a:bodyPr vert="horz" lIns="91440" tIns="45720" rIns="91440" bIns="45720" rtlCol="0" anchor="t">
            <a:normAutofit/>
          </a:bodyPr>
          <a:lstStyle/>
          <a:p>
            <a:pPr marL="0" indent="0">
              <a:buNone/>
            </a:pPr>
            <a:r>
              <a:rPr lang="en-US"/>
              <a:t> </a:t>
            </a:r>
            <a:r>
              <a:rPr lang="en-US" b="1"/>
              <a:t>BEST PRACTICE</a:t>
            </a:r>
          </a:p>
          <a:p>
            <a:r>
              <a:rPr lang="en-US"/>
              <a:t>Click the Instructions link in the entry form page of the Cost share update form.</a:t>
            </a:r>
            <a:endParaRPr lang="en-US">
              <a:ea typeface="Calibri"/>
              <a:cs typeface="Calibri"/>
            </a:endParaRPr>
          </a:p>
          <a:p>
            <a:r>
              <a:rPr lang="en-US"/>
              <a:t>Use those PDF instructions and avoid send backs and rework!</a:t>
            </a:r>
            <a:endParaRPr lang="en-US">
              <a:ea typeface="Calibri"/>
              <a:cs typeface="Calibri"/>
            </a:endParaRPr>
          </a:p>
        </p:txBody>
      </p:sp>
      <p:sp>
        <p:nvSpPr>
          <p:cNvPr id="4" name="Slide Number Placeholder 3">
            <a:extLst>
              <a:ext uri="{FF2B5EF4-FFF2-40B4-BE49-F238E27FC236}">
                <a16:creationId xmlns:a16="http://schemas.microsoft.com/office/drawing/2014/main" id="{C4D21795-D11E-BC40-E6C4-10D786B2F455}"/>
              </a:ext>
            </a:extLst>
          </p:cNvPr>
          <p:cNvSpPr>
            <a:spLocks noGrp="1"/>
          </p:cNvSpPr>
          <p:nvPr>
            <p:ph type="sldNum" sz="quarter" idx="4"/>
          </p:nvPr>
        </p:nvSpPr>
        <p:spPr>
          <a:xfrm>
            <a:off x="9168588" y="6185317"/>
            <a:ext cx="2743200" cy="365125"/>
          </a:xfrm>
        </p:spPr>
        <p:txBody>
          <a:bodyPr anchor="ctr">
            <a:normAutofit/>
          </a:bodyPr>
          <a:lstStyle/>
          <a:p>
            <a:pPr>
              <a:spcAft>
                <a:spcPts val="600"/>
              </a:spcAft>
            </a:pPr>
            <a:fld id="{6FF4E196-A010-480C-A078-61D4EF757EA8}" type="slidenum">
              <a:rPr lang="en-US" smtClean="0"/>
              <a:pPr>
                <a:spcAft>
                  <a:spcPts val="600"/>
                </a:spcAft>
              </a:pPr>
              <a:t>38</a:t>
            </a:fld>
            <a:endParaRPr lang="en-US"/>
          </a:p>
        </p:txBody>
      </p:sp>
    </p:spTree>
    <p:extLst>
      <p:ext uri="{BB962C8B-B14F-4D97-AF65-F5344CB8AC3E}">
        <p14:creationId xmlns:p14="http://schemas.microsoft.com/office/powerpoint/2010/main" val="2232170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9415-2FB8-7ACA-2C0F-8B57FB424538}"/>
              </a:ext>
            </a:extLst>
          </p:cNvPr>
          <p:cNvSpPr>
            <a:spLocks noGrp="1"/>
          </p:cNvSpPr>
          <p:nvPr>
            <p:ph type="title"/>
          </p:nvPr>
        </p:nvSpPr>
        <p:spPr/>
        <p:txBody>
          <a:bodyPr/>
          <a:lstStyle/>
          <a:p>
            <a:r>
              <a:rPr lang="en-US"/>
              <a:t>Non-Payroll Cost Share: Overview</a:t>
            </a:r>
          </a:p>
        </p:txBody>
      </p:sp>
      <p:sp>
        <p:nvSpPr>
          <p:cNvPr id="3" name="Content Placeholder 2">
            <a:extLst>
              <a:ext uri="{FF2B5EF4-FFF2-40B4-BE49-F238E27FC236}">
                <a16:creationId xmlns:a16="http://schemas.microsoft.com/office/drawing/2014/main" id="{F84AA50C-91F9-DE3F-FC40-57775A72307D}"/>
              </a:ext>
            </a:extLst>
          </p:cNvPr>
          <p:cNvSpPr>
            <a:spLocks noGrp="1"/>
          </p:cNvSpPr>
          <p:nvPr>
            <p:ph idx="1"/>
          </p:nvPr>
        </p:nvSpPr>
        <p:spPr/>
        <p:txBody>
          <a:bodyPr/>
          <a:lstStyle/>
          <a:p>
            <a:r>
              <a:rPr lang="en-US"/>
              <a:t>Supplies</a:t>
            </a:r>
          </a:p>
          <a:p>
            <a:r>
              <a:rPr lang="en-US"/>
              <a:t>Travel</a:t>
            </a:r>
          </a:p>
          <a:p>
            <a:r>
              <a:rPr lang="en-US"/>
              <a:t>Equipment</a:t>
            </a:r>
          </a:p>
          <a:p>
            <a:r>
              <a:rPr lang="en-US"/>
              <a:t>Student Hourly salary (if allowed)</a:t>
            </a:r>
          </a:p>
          <a:p>
            <a:r>
              <a:rPr lang="en-US"/>
              <a:t>Tuition Remission (if allowed)</a:t>
            </a:r>
          </a:p>
        </p:txBody>
      </p:sp>
      <p:sp>
        <p:nvSpPr>
          <p:cNvPr id="4" name="Slide Number Placeholder 3">
            <a:extLst>
              <a:ext uri="{FF2B5EF4-FFF2-40B4-BE49-F238E27FC236}">
                <a16:creationId xmlns:a16="http://schemas.microsoft.com/office/drawing/2014/main" id="{5FAD43D1-6C56-CE08-BC79-7C670873CE40}"/>
              </a:ext>
            </a:extLst>
          </p:cNvPr>
          <p:cNvSpPr>
            <a:spLocks noGrp="1"/>
          </p:cNvSpPr>
          <p:nvPr>
            <p:ph type="sldNum" sz="quarter" idx="4"/>
          </p:nvPr>
        </p:nvSpPr>
        <p:spPr/>
        <p:txBody>
          <a:bodyPr/>
          <a:lstStyle/>
          <a:p>
            <a:fld id="{6FF4E196-A010-480C-A078-61D4EF757EA8}" type="slidenum">
              <a:rPr lang="en-US" smtClean="0"/>
              <a:t>39</a:t>
            </a:fld>
            <a:endParaRPr lang="en-US"/>
          </a:p>
        </p:txBody>
      </p:sp>
    </p:spTree>
    <p:extLst>
      <p:ext uri="{BB962C8B-B14F-4D97-AF65-F5344CB8AC3E}">
        <p14:creationId xmlns:p14="http://schemas.microsoft.com/office/powerpoint/2010/main" val="208140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7E96-F3C5-2E88-88CF-6CDA0A24D706}"/>
              </a:ext>
            </a:extLst>
          </p:cNvPr>
          <p:cNvSpPr>
            <a:spLocks noGrp="1"/>
          </p:cNvSpPr>
          <p:nvPr>
            <p:ph type="title"/>
          </p:nvPr>
        </p:nvSpPr>
        <p:spPr/>
        <p:txBody>
          <a:bodyPr>
            <a:normAutofit/>
          </a:bodyPr>
          <a:lstStyle/>
          <a:p>
            <a:r>
              <a:rPr lang="en-US"/>
              <a:t>Session Overview</a:t>
            </a:r>
          </a:p>
        </p:txBody>
      </p:sp>
      <p:sp>
        <p:nvSpPr>
          <p:cNvPr id="3" name="Content Placeholder 2">
            <a:extLst>
              <a:ext uri="{FF2B5EF4-FFF2-40B4-BE49-F238E27FC236}">
                <a16:creationId xmlns:a16="http://schemas.microsoft.com/office/drawing/2014/main" id="{B1F47342-1D87-0B6D-43D5-5841BEC0439D}"/>
              </a:ext>
            </a:extLst>
          </p:cNvPr>
          <p:cNvSpPr>
            <a:spLocks noGrp="1"/>
          </p:cNvSpPr>
          <p:nvPr>
            <p:ph sz="half" idx="1"/>
          </p:nvPr>
        </p:nvSpPr>
        <p:spPr/>
        <p:txBody>
          <a:bodyPr vert="horz" lIns="91440" tIns="45720" rIns="91440" bIns="45720" rtlCol="0" anchor="t">
            <a:normAutofit/>
          </a:bodyPr>
          <a:lstStyle/>
          <a:p>
            <a:r>
              <a:rPr lang="en-US"/>
              <a:t>Cost Share 101</a:t>
            </a:r>
          </a:p>
          <a:p>
            <a:r>
              <a:rPr lang="en-US"/>
              <a:t>Cost Share Pitfalls</a:t>
            </a:r>
            <a:endParaRPr lang="en-US">
              <a:cs typeface="Calibri"/>
            </a:endParaRPr>
          </a:p>
          <a:p>
            <a:pPr lvl="1">
              <a:buFont typeface="Courier New" panose="020B0604020202020204" pitchFamily="34" charset="0"/>
              <a:buChar char="o"/>
            </a:pPr>
            <a:r>
              <a:rPr lang="en-US">
                <a:ea typeface="Calibri"/>
                <a:cs typeface="Calibri"/>
              </a:rPr>
              <a:t>Time of Proposal</a:t>
            </a:r>
          </a:p>
          <a:p>
            <a:pPr lvl="1">
              <a:buFont typeface="Courier New" panose="020B0604020202020204" pitchFamily="34" charset="0"/>
              <a:buChar char="o"/>
            </a:pPr>
            <a:r>
              <a:rPr lang="en-US">
                <a:ea typeface="Calibri"/>
                <a:cs typeface="Calibri"/>
              </a:rPr>
              <a:t>Award Acceptance &amp; Setup</a:t>
            </a:r>
            <a:endParaRPr lang="en-US"/>
          </a:p>
          <a:p>
            <a:pPr lvl="1">
              <a:buFont typeface="Courier New" panose="020B0604020202020204" pitchFamily="34" charset="0"/>
              <a:buChar char="o"/>
            </a:pPr>
            <a:r>
              <a:rPr lang="en-US">
                <a:ea typeface="Calibri"/>
                <a:cs typeface="Calibri"/>
              </a:rPr>
              <a:t>Life of the Award</a:t>
            </a:r>
            <a:endParaRPr lang="en-US"/>
          </a:p>
          <a:p>
            <a:pPr lvl="1">
              <a:buFont typeface="Courier New" panose="020B0604020202020204" pitchFamily="34" charset="0"/>
              <a:buChar char="o"/>
            </a:pPr>
            <a:r>
              <a:rPr lang="en-US">
                <a:ea typeface="Calibri"/>
                <a:cs typeface="Calibri"/>
              </a:rPr>
              <a:t>End of the Award</a:t>
            </a:r>
            <a:endParaRPr lang="en-US"/>
          </a:p>
          <a:p>
            <a:r>
              <a:rPr lang="en-US"/>
              <a:t>Cost Share Tools &amp; Resources</a:t>
            </a:r>
            <a:endParaRPr lang="en-US">
              <a:cs typeface="Calibri"/>
            </a:endParaRPr>
          </a:p>
          <a:p>
            <a:r>
              <a:rPr lang="en-US"/>
              <a:t>Questions?</a:t>
            </a:r>
          </a:p>
        </p:txBody>
      </p:sp>
      <p:pic>
        <p:nvPicPr>
          <p:cNvPr id="6" name="Content Placeholder 5" descr="Presentation with checklist with solid fill">
            <a:extLst>
              <a:ext uri="{FF2B5EF4-FFF2-40B4-BE49-F238E27FC236}">
                <a16:creationId xmlns:a16="http://schemas.microsoft.com/office/drawing/2014/main" id="{9EC08ECE-D7EE-2D58-35E8-9D62D3FE25A4}"/>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7277100" y="2134235"/>
            <a:ext cx="3779520" cy="3733800"/>
          </a:xfrm>
        </p:spPr>
      </p:pic>
      <p:sp>
        <p:nvSpPr>
          <p:cNvPr id="4" name="Slide Number Placeholder 3">
            <a:extLst>
              <a:ext uri="{FF2B5EF4-FFF2-40B4-BE49-F238E27FC236}">
                <a16:creationId xmlns:a16="http://schemas.microsoft.com/office/drawing/2014/main" id="{3033D647-D971-7E2C-8E3C-14C28BF9F9CA}"/>
              </a:ext>
            </a:extLst>
          </p:cNvPr>
          <p:cNvSpPr>
            <a:spLocks noGrp="1"/>
          </p:cNvSpPr>
          <p:nvPr>
            <p:ph type="sldNum" sz="quarter" idx="4"/>
          </p:nvPr>
        </p:nvSpPr>
        <p:spPr/>
        <p:txBody>
          <a:bodyPr/>
          <a:lstStyle/>
          <a:p>
            <a:fld id="{6FF4E196-A010-480C-A078-61D4EF757EA8}" type="slidenum">
              <a:rPr lang="en-US" smtClean="0"/>
              <a:t>4</a:t>
            </a:fld>
            <a:endParaRPr lang="en-US"/>
          </a:p>
        </p:txBody>
      </p:sp>
    </p:spTree>
    <p:extLst>
      <p:ext uri="{BB962C8B-B14F-4D97-AF65-F5344CB8AC3E}">
        <p14:creationId xmlns:p14="http://schemas.microsoft.com/office/powerpoint/2010/main" val="583945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EE36-F01E-84E9-4E55-0049843E8208}"/>
              </a:ext>
            </a:extLst>
          </p:cNvPr>
          <p:cNvSpPr>
            <a:spLocks noGrp="1"/>
          </p:cNvSpPr>
          <p:nvPr>
            <p:ph type="title"/>
          </p:nvPr>
        </p:nvSpPr>
        <p:spPr/>
        <p:txBody>
          <a:bodyPr/>
          <a:lstStyle/>
          <a:p>
            <a:r>
              <a:rPr lang="en-US"/>
              <a:t>Non-Payroll Cost Share Concerns</a:t>
            </a:r>
          </a:p>
        </p:txBody>
      </p:sp>
      <p:sp>
        <p:nvSpPr>
          <p:cNvPr id="3" name="Content Placeholder 2">
            <a:extLst>
              <a:ext uri="{FF2B5EF4-FFF2-40B4-BE49-F238E27FC236}">
                <a16:creationId xmlns:a16="http://schemas.microsoft.com/office/drawing/2014/main" id="{73D35C16-64DB-EF6D-1FA5-D6C9AC9912E8}"/>
              </a:ext>
            </a:extLst>
          </p:cNvPr>
          <p:cNvSpPr>
            <a:spLocks noGrp="1"/>
          </p:cNvSpPr>
          <p:nvPr>
            <p:ph idx="1"/>
          </p:nvPr>
        </p:nvSpPr>
        <p:spPr/>
        <p:txBody>
          <a:bodyPr vert="horz" lIns="91440" tIns="45720" rIns="91440" bIns="45720" rtlCol="0" anchor="t">
            <a:normAutofit/>
          </a:bodyPr>
          <a:lstStyle/>
          <a:p>
            <a:pPr rtl="0" fontAlgn="ctr">
              <a:spcBef>
                <a:spcPts val="0"/>
              </a:spcBef>
              <a:spcAft>
                <a:spcPts val="0"/>
              </a:spcAft>
              <a:buFont typeface="Arial" panose="020B0604020202020204" pitchFamily="34" charset="0"/>
              <a:buChar char="•"/>
            </a:pPr>
            <a:r>
              <a:rPr lang="en-US"/>
              <a:t>Non-payroll cost share can only be documented after it has been expended.  </a:t>
            </a:r>
          </a:p>
          <a:p>
            <a:pPr rtl="0" fontAlgn="ctr">
              <a:spcBef>
                <a:spcPts val="0"/>
              </a:spcBef>
              <a:spcAft>
                <a:spcPts val="0"/>
              </a:spcAft>
              <a:buFont typeface="Arial" panose="020B0604020202020204" pitchFamily="34" charset="0"/>
              <a:buChar char="•"/>
            </a:pPr>
            <a:r>
              <a:rPr lang="en-US"/>
              <a:t>You must find the WISER expense rows in order to document the non-payroll cost share.  </a:t>
            </a:r>
          </a:p>
          <a:p>
            <a:pPr lvl="1" fontAlgn="ctr">
              <a:spcBef>
                <a:spcPts val="0"/>
              </a:spcBef>
            </a:pPr>
            <a:r>
              <a:rPr lang="en-US" b="1"/>
              <a:t>It's easy to forget to do this!</a:t>
            </a:r>
          </a:p>
          <a:p>
            <a:pPr lvl="1" fontAlgn="ctr">
              <a:spcBef>
                <a:spcPts val="0"/>
              </a:spcBef>
            </a:pPr>
            <a:r>
              <a:rPr lang="en-US" b="1"/>
              <a:t>It’s easy to forget where the expense rows posted!</a:t>
            </a:r>
            <a:endParaRPr lang="en-US"/>
          </a:p>
          <a:p>
            <a:pPr marL="0" indent="0">
              <a:buNone/>
            </a:pPr>
            <a:endParaRPr lang="en-US"/>
          </a:p>
        </p:txBody>
      </p:sp>
      <p:sp>
        <p:nvSpPr>
          <p:cNvPr id="4" name="Slide Number Placeholder 3">
            <a:extLst>
              <a:ext uri="{FF2B5EF4-FFF2-40B4-BE49-F238E27FC236}">
                <a16:creationId xmlns:a16="http://schemas.microsoft.com/office/drawing/2014/main" id="{66C42D46-1A87-9BC3-4261-20E236C31F13}"/>
              </a:ext>
            </a:extLst>
          </p:cNvPr>
          <p:cNvSpPr>
            <a:spLocks noGrp="1"/>
          </p:cNvSpPr>
          <p:nvPr>
            <p:ph type="sldNum" sz="quarter" idx="4"/>
          </p:nvPr>
        </p:nvSpPr>
        <p:spPr/>
        <p:txBody>
          <a:bodyPr/>
          <a:lstStyle/>
          <a:p>
            <a:fld id="{6FF4E196-A010-480C-A078-61D4EF757EA8}" type="slidenum">
              <a:rPr lang="en-US" smtClean="0"/>
              <a:t>40</a:t>
            </a:fld>
            <a:endParaRPr lang="en-US"/>
          </a:p>
        </p:txBody>
      </p:sp>
    </p:spTree>
    <p:extLst>
      <p:ext uri="{BB962C8B-B14F-4D97-AF65-F5344CB8AC3E}">
        <p14:creationId xmlns:p14="http://schemas.microsoft.com/office/powerpoint/2010/main" val="1190106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EE36-F01E-84E9-4E55-0049843E8208}"/>
              </a:ext>
            </a:extLst>
          </p:cNvPr>
          <p:cNvSpPr>
            <a:spLocks noGrp="1"/>
          </p:cNvSpPr>
          <p:nvPr>
            <p:ph type="title"/>
          </p:nvPr>
        </p:nvSpPr>
        <p:spPr/>
        <p:txBody>
          <a:bodyPr/>
          <a:lstStyle/>
          <a:p>
            <a:r>
              <a:rPr lang="en-US"/>
              <a:t>Non-Payroll Cost Share Concerns - Shortfalls</a:t>
            </a:r>
          </a:p>
        </p:txBody>
      </p:sp>
      <p:sp>
        <p:nvSpPr>
          <p:cNvPr id="3" name="Content Placeholder 2">
            <a:extLst>
              <a:ext uri="{FF2B5EF4-FFF2-40B4-BE49-F238E27FC236}">
                <a16:creationId xmlns:a16="http://schemas.microsoft.com/office/drawing/2014/main" id="{73D35C16-64DB-EF6D-1FA5-D6C9AC9912E8}"/>
              </a:ext>
            </a:extLst>
          </p:cNvPr>
          <p:cNvSpPr>
            <a:spLocks noGrp="1"/>
          </p:cNvSpPr>
          <p:nvPr>
            <p:ph idx="1"/>
          </p:nvPr>
        </p:nvSpPr>
        <p:spPr/>
        <p:txBody>
          <a:bodyPr vert="horz" lIns="91440" tIns="45720" rIns="91440" bIns="45720" rtlCol="0" anchor="t">
            <a:normAutofit/>
          </a:bodyPr>
          <a:lstStyle/>
          <a:p>
            <a:pPr fontAlgn="ctr">
              <a:spcBef>
                <a:spcPts val="0"/>
              </a:spcBef>
            </a:pPr>
            <a:r>
              <a:rPr lang="en-US"/>
              <a:t>If someone is not going to come through, you will need to MAKE UP THE DIFFERENCE (yikes!)</a:t>
            </a:r>
          </a:p>
          <a:p>
            <a:pPr fontAlgn="ctr">
              <a:spcBef>
                <a:spcPts val="0"/>
              </a:spcBef>
            </a:pPr>
            <a:r>
              <a:rPr lang="en-US"/>
              <a:t>DON’T WAIT UNTIL THE LAST MINUTE!</a:t>
            </a:r>
          </a:p>
          <a:p>
            <a:pPr fontAlgn="ctr">
              <a:spcBef>
                <a:spcPts val="0"/>
              </a:spcBef>
            </a:pPr>
            <a:r>
              <a:rPr lang="en-US"/>
              <a:t>If other entities are providing cost share, SET EXPECTATIONS when the award is made. </a:t>
            </a:r>
          </a:p>
          <a:p>
            <a:pPr lvl="1" fontAlgn="ctr">
              <a:spcBef>
                <a:spcPts val="0"/>
              </a:spcBef>
            </a:pPr>
            <a:r>
              <a:rPr lang="en-US"/>
              <a:t>Others may not have the same feeling of responsibility to fulfill the requirements because the cost share is not their problem.</a:t>
            </a:r>
            <a:endParaRPr lang="en-US">
              <a:ea typeface="Calibri" panose="020F0502020204030204"/>
              <a:cs typeface="Calibri" panose="020F0502020204030204"/>
            </a:endParaRPr>
          </a:p>
          <a:p>
            <a:pPr lvl="2" fontAlgn="ctr">
              <a:spcBef>
                <a:spcPts val="0"/>
              </a:spcBef>
              <a:buFont typeface="Wingdings" panose="020B0604020202020204" pitchFamily="34" charset="0"/>
              <a:buChar char="§"/>
            </a:pPr>
            <a:endParaRPr lang="en-US">
              <a:ea typeface="Calibri" panose="020F0502020204030204"/>
              <a:cs typeface="Calibri" panose="020F0502020204030204"/>
            </a:endParaRPr>
          </a:p>
          <a:p>
            <a:endParaRPr lang="en-US"/>
          </a:p>
        </p:txBody>
      </p:sp>
      <p:sp>
        <p:nvSpPr>
          <p:cNvPr id="4" name="Slide Number Placeholder 3">
            <a:extLst>
              <a:ext uri="{FF2B5EF4-FFF2-40B4-BE49-F238E27FC236}">
                <a16:creationId xmlns:a16="http://schemas.microsoft.com/office/drawing/2014/main" id="{66C42D46-1A87-9BC3-4261-20E236C31F13}"/>
              </a:ext>
            </a:extLst>
          </p:cNvPr>
          <p:cNvSpPr>
            <a:spLocks noGrp="1"/>
          </p:cNvSpPr>
          <p:nvPr>
            <p:ph type="sldNum" sz="quarter" idx="4"/>
          </p:nvPr>
        </p:nvSpPr>
        <p:spPr/>
        <p:txBody>
          <a:bodyPr/>
          <a:lstStyle/>
          <a:p>
            <a:fld id="{6FF4E196-A010-480C-A078-61D4EF757EA8}" type="slidenum">
              <a:rPr lang="en-US" smtClean="0"/>
              <a:t>41</a:t>
            </a:fld>
            <a:endParaRPr lang="en-US"/>
          </a:p>
        </p:txBody>
      </p:sp>
    </p:spTree>
    <p:extLst>
      <p:ext uri="{BB962C8B-B14F-4D97-AF65-F5344CB8AC3E}">
        <p14:creationId xmlns:p14="http://schemas.microsoft.com/office/powerpoint/2010/main" val="2979148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9F81-1CEE-B4F7-5CAC-D81D3E454093}"/>
              </a:ext>
            </a:extLst>
          </p:cNvPr>
          <p:cNvSpPr>
            <a:spLocks noGrp="1"/>
          </p:cNvSpPr>
          <p:nvPr>
            <p:ph type="title"/>
          </p:nvPr>
        </p:nvSpPr>
        <p:spPr/>
        <p:txBody>
          <a:bodyPr/>
          <a:lstStyle/>
          <a:p>
            <a:r>
              <a:rPr lang="en-US"/>
              <a:t>Cost Share Pitfall: Third-Party Cost Share</a:t>
            </a:r>
          </a:p>
        </p:txBody>
      </p:sp>
      <p:sp>
        <p:nvSpPr>
          <p:cNvPr id="3" name="Content Placeholder 2">
            <a:extLst>
              <a:ext uri="{FF2B5EF4-FFF2-40B4-BE49-F238E27FC236}">
                <a16:creationId xmlns:a16="http://schemas.microsoft.com/office/drawing/2014/main" id="{A8C6EE09-7A5B-8C4A-200C-3FFB0F26319F}"/>
              </a:ext>
            </a:extLst>
          </p:cNvPr>
          <p:cNvSpPr>
            <a:spLocks noGrp="1"/>
          </p:cNvSpPr>
          <p:nvPr>
            <p:ph idx="1"/>
          </p:nvPr>
        </p:nvSpPr>
        <p:spPr/>
        <p:txBody>
          <a:bodyPr vert="horz" lIns="91440" tIns="45720" rIns="91440" bIns="45720" rtlCol="0" anchor="t">
            <a:normAutofit/>
          </a:bodyPr>
          <a:lstStyle/>
          <a:p>
            <a:r>
              <a:rPr lang="en-US"/>
              <a:t>Who is a third party?</a:t>
            </a:r>
          </a:p>
          <a:p>
            <a:pPr lvl="1">
              <a:buFont typeface="Courier New" panose="020B0604020202020204" pitchFamily="34" charset="0"/>
              <a:buChar char="o"/>
            </a:pPr>
            <a:r>
              <a:rPr lang="en-US"/>
              <a:t>Subrecipients</a:t>
            </a:r>
            <a:endParaRPr lang="en-US">
              <a:cs typeface="Calibri"/>
            </a:endParaRPr>
          </a:p>
          <a:p>
            <a:pPr lvl="1">
              <a:buFont typeface="Courier New" panose="020B0604020202020204" pitchFamily="34" charset="0"/>
              <a:buChar char="o"/>
            </a:pPr>
            <a:r>
              <a:rPr lang="en-US"/>
              <a:t>External entities</a:t>
            </a:r>
            <a:endParaRPr lang="en-US">
              <a:cs typeface="Calibri"/>
            </a:endParaRPr>
          </a:p>
          <a:p>
            <a:pPr lvl="1">
              <a:buFont typeface="Courier New" panose="020B0604020202020204" pitchFamily="34" charset="0"/>
              <a:buChar char="o"/>
            </a:pPr>
            <a:r>
              <a:rPr lang="en-US"/>
              <a:t>UW zero-dollar appointees</a:t>
            </a:r>
            <a:endParaRPr lang="en-US">
              <a:cs typeface="Calibri"/>
            </a:endParaRPr>
          </a:p>
          <a:p>
            <a:r>
              <a:rPr lang="en-US">
                <a:cs typeface="Calibri"/>
              </a:rPr>
              <a:t>Alleviates UW-Madison of financial burden of cost sharing</a:t>
            </a:r>
          </a:p>
          <a:p>
            <a:r>
              <a:rPr lang="en-US">
                <a:cs typeface="Calibri"/>
              </a:rPr>
              <a:t>PI must ensure third party understand cost share obligations</a:t>
            </a:r>
          </a:p>
          <a:p>
            <a:r>
              <a:rPr lang="en-US">
                <a:cs typeface="Calibri"/>
              </a:rPr>
              <a:t>UW-Madison </a:t>
            </a:r>
            <a:r>
              <a:rPr lang="en-US" i="1">
                <a:cs typeface="Calibri"/>
              </a:rPr>
              <a:t>must </a:t>
            </a:r>
            <a:r>
              <a:rPr lang="en-US">
                <a:cs typeface="Calibri"/>
              </a:rPr>
              <a:t>cover any shortfall!!!</a:t>
            </a:r>
            <a:endParaRPr lang="en-US">
              <a:ea typeface="Calibri"/>
              <a:cs typeface="Calibri"/>
            </a:endParaRPr>
          </a:p>
          <a:p>
            <a:r>
              <a:rPr lang="en-US">
                <a:cs typeface="Calibri"/>
              </a:rPr>
              <a:t>Increased administrative burden</a:t>
            </a:r>
          </a:p>
          <a:p>
            <a:endParaRPr lang="en-US">
              <a:cs typeface="Calibri"/>
            </a:endParaRPr>
          </a:p>
        </p:txBody>
      </p:sp>
      <p:sp>
        <p:nvSpPr>
          <p:cNvPr id="4" name="Slide Number Placeholder 3">
            <a:extLst>
              <a:ext uri="{FF2B5EF4-FFF2-40B4-BE49-F238E27FC236}">
                <a16:creationId xmlns:a16="http://schemas.microsoft.com/office/drawing/2014/main" id="{6B423783-4118-F8CC-1043-401570C071EF}"/>
              </a:ext>
            </a:extLst>
          </p:cNvPr>
          <p:cNvSpPr>
            <a:spLocks noGrp="1"/>
          </p:cNvSpPr>
          <p:nvPr>
            <p:ph type="sldNum" sz="quarter" idx="4"/>
          </p:nvPr>
        </p:nvSpPr>
        <p:spPr/>
        <p:txBody>
          <a:bodyPr/>
          <a:lstStyle/>
          <a:p>
            <a:fld id="{6FF4E196-A010-480C-A078-61D4EF757EA8}" type="slidenum">
              <a:rPr lang="en-US" smtClean="0"/>
              <a:t>42</a:t>
            </a:fld>
            <a:endParaRPr lang="en-US"/>
          </a:p>
        </p:txBody>
      </p:sp>
    </p:spTree>
    <p:extLst>
      <p:ext uri="{BB962C8B-B14F-4D97-AF65-F5344CB8AC3E}">
        <p14:creationId xmlns:p14="http://schemas.microsoft.com/office/powerpoint/2010/main" val="4256912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DD7A-DF5C-1140-CCCE-D7DED932EBAE}"/>
              </a:ext>
            </a:extLst>
          </p:cNvPr>
          <p:cNvSpPr>
            <a:spLocks noGrp="1"/>
          </p:cNvSpPr>
          <p:nvPr>
            <p:ph type="title"/>
          </p:nvPr>
        </p:nvSpPr>
        <p:spPr/>
        <p:txBody>
          <a:bodyPr/>
          <a:lstStyle/>
          <a:p>
            <a:r>
              <a:rPr lang="en-US">
                <a:cs typeface="Calibri Light"/>
              </a:rPr>
              <a:t>WISER Cost Share Tab</a:t>
            </a:r>
            <a:endParaRPr lang="en-US"/>
          </a:p>
        </p:txBody>
      </p:sp>
      <p:pic>
        <p:nvPicPr>
          <p:cNvPr id="5" name="Content Placeholder 4" descr="A screenshot of a computer screen&#10;&#10;Description automatically generated">
            <a:extLst>
              <a:ext uri="{FF2B5EF4-FFF2-40B4-BE49-F238E27FC236}">
                <a16:creationId xmlns:a16="http://schemas.microsoft.com/office/drawing/2014/main" id="{34514F8E-053C-8A57-49A3-90E09311392E}"/>
              </a:ext>
            </a:extLst>
          </p:cNvPr>
          <p:cNvPicPr>
            <a:picLocks noGrp="1" noChangeAspect="1"/>
          </p:cNvPicPr>
          <p:nvPr>
            <p:ph idx="1"/>
          </p:nvPr>
        </p:nvPicPr>
        <p:blipFill>
          <a:blip r:embed="rId3"/>
          <a:stretch>
            <a:fillRect/>
          </a:stretch>
        </p:blipFill>
        <p:spPr>
          <a:xfrm>
            <a:off x="2752297" y="1875052"/>
            <a:ext cx="6687406" cy="4351338"/>
          </a:xfrm>
        </p:spPr>
      </p:pic>
      <p:sp>
        <p:nvSpPr>
          <p:cNvPr id="4" name="Slide Number Placeholder 3">
            <a:extLst>
              <a:ext uri="{FF2B5EF4-FFF2-40B4-BE49-F238E27FC236}">
                <a16:creationId xmlns:a16="http://schemas.microsoft.com/office/drawing/2014/main" id="{A3CA2D76-85A1-70CC-B1B6-47BEA4D4EE6F}"/>
              </a:ext>
            </a:extLst>
          </p:cNvPr>
          <p:cNvSpPr>
            <a:spLocks noGrp="1"/>
          </p:cNvSpPr>
          <p:nvPr>
            <p:ph type="sldNum" sz="quarter" idx="4"/>
          </p:nvPr>
        </p:nvSpPr>
        <p:spPr/>
        <p:txBody>
          <a:bodyPr/>
          <a:lstStyle/>
          <a:p>
            <a:fld id="{6FF4E196-A010-480C-A078-61D4EF757EA8}" type="slidenum">
              <a:rPr lang="en-US" smtClean="0"/>
              <a:t>43</a:t>
            </a:fld>
            <a:endParaRPr lang="en-US"/>
          </a:p>
        </p:txBody>
      </p:sp>
      <p:sp>
        <p:nvSpPr>
          <p:cNvPr id="6" name="Rectangle 5">
            <a:extLst>
              <a:ext uri="{FF2B5EF4-FFF2-40B4-BE49-F238E27FC236}">
                <a16:creationId xmlns:a16="http://schemas.microsoft.com/office/drawing/2014/main" id="{B9423C0E-FE79-BCB6-0545-4DAF98D23B0C}"/>
              </a:ext>
            </a:extLst>
          </p:cNvPr>
          <p:cNvSpPr/>
          <p:nvPr/>
        </p:nvSpPr>
        <p:spPr>
          <a:xfrm>
            <a:off x="2945423" y="2960076"/>
            <a:ext cx="2388576" cy="2784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E787FE-A842-D2EB-71FE-895F3854A36D}"/>
              </a:ext>
            </a:extLst>
          </p:cNvPr>
          <p:cNvSpPr/>
          <p:nvPr/>
        </p:nvSpPr>
        <p:spPr>
          <a:xfrm>
            <a:off x="2945422" y="3907691"/>
            <a:ext cx="2388576" cy="2784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871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BD65-5FC3-4760-946B-B45C7F2CC024}"/>
              </a:ext>
            </a:extLst>
          </p:cNvPr>
          <p:cNvSpPr>
            <a:spLocks noGrp="1"/>
          </p:cNvSpPr>
          <p:nvPr>
            <p:ph type="title"/>
          </p:nvPr>
        </p:nvSpPr>
        <p:spPr/>
        <p:txBody>
          <a:bodyPr/>
          <a:lstStyle/>
          <a:p>
            <a:r>
              <a:rPr lang="en-US"/>
              <a:t>Scenario</a:t>
            </a:r>
          </a:p>
        </p:txBody>
      </p:sp>
      <p:sp>
        <p:nvSpPr>
          <p:cNvPr id="3" name="Content Placeholder 2">
            <a:extLst>
              <a:ext uri="{FF2B5EF4-FFF2-40B4-BE49-F238E27FC236}">
                <a16:creationId xmlns:a16="http://schemas.microsoft.com/office/drawing/2014/main" id="{B8BD7C55-E556-477D-ABAD-D502001FE8B8}"/>
              </a:ext>
            </a:extLst>
          </p:cNvPr>
          <p:cNvSpPr>
            <a:spLocks noGrp="1"/>
          </p:cNvSpPr>
          <p:nvPr>
            <p:ph idx="1"/>
          </p:nvPr>
        </p:nvSpPr>
        <p:spPr/>
        <p:txBody>
          <a:bodyPr vert="horz" lIns="91440" tIns="45720" rIns="91440" bIns="45720" rtlCol="0" anchor="t">
            <a:normAutofit/>
          </a:bodyPr>
          <a:lstStyle/>
          <a:p>
            <a:pPr marL="0" indent="0">
              <a:buNone/>
            </a:pPr>
            <a:r>
              <a:rPr lang="en-US"/>
              <a:t>The end-date of our award is quickly approaching, and we have not met our cost share commitment. The PI mentions that the cost shared service provided by our subrecipient should be valued much higher than was outlined in the subrecipient's Letter of Commitment. To resolve our cost share shortage, the PI suggests that we increase the reported cost share amount from the subrecipient to reflect what it would cost UW-Madison to do the same task.</a:t>
            </a:r>
          </a:p>
          <a:p>
            <a:pPr marL="0" indent="0">
              <a:buNone/>
            </a:pPr>
            <a:endParaRPr lang="en-US">
              <a:cs typeface="Calibri"/>
            </a:endParaRPr>
          </a:p>
          <a:p>
            <a:pPr>
              <a:buFont typeface="Arial"/>
              <a:buChar char="•"/>
            </a:pPr>
            <a:r>
              <a:rPr lang="en-US">
                <a:cs typeface="Calibri"/>
              </a:rPr>
              <a:t>What potential problems do you foresee in this scenario?</a:t>
            </a:r>
          </a:p>
          <a:p>
            <a:pPr>
              <a:buFont typeface="Arial"/>
              <a:buChar char="•"/>
            </a:pPr>
            <a:r>
              <a:rPr lang="en-US">
                <a:cs typeface="Calibri"/>
              </a:rPr>
              <a:t>What changes could we make to avoid these pitfalls?</a:t>
            </a:r>
            <a:endParaRPr lang="en-US"/>
          </a:p>
          <a:p>
            <a:pPr marL="0" indent="0">
              <a:buNone/>
            </a:pPr>
            <a:endParaRPr lang="en-US">
              <a:ea typeface="Calibri"/>
              <a:cs typeface="Calibri"/>
            </a:endParaRPr>
          </a:p>
          <a:p>
            <a:pPr marL="0" indent="0">
              <a:buNone/>
            </a:pPr>
            <a:endParaRPr lang="en-US">
              <a:ea typeface="Calibri"/>
              <a:cs typeface="Calibri"/>
            </a:endParaRPr>
          </a:p>
          <a:p>
            <a:pPr marL="0" indent="0">
              <a:buNone/>
            </a:pPr>
            <a:endParaRPr lang="en-US">
              <a:ea typeface="Calibri"/>
              <a:cs typeface="Calibri"/>
            </a:endParaRPr>
          </a:p>
        </p:txBody>
      </p:sp>
      <p:sp>
        <p:nvSpPr>
          <p:cNvPr id="4" name="Slide Number Placeholder 3">
            <a:extLst>
              <a:ext uri="{FF2B5EF4-FFF2-40B4-BE49-F238E27FC236}">
                <a16:creationId xmlns:a16="http://schemas.microsoft.com/office/drawing/2014/main" id="{AF8FC292-5F10-1955-7AF4-F9F051528FB2}"/>
              </a:ext>
            </a:extLst>
          </p:cNvPr>
          <p:cNvSpPr>
            <a:spLocks noGrp="1"/>
          </p:cNvSpPr>
          <p:nvPr>
            <p:ph type="sldNum" sz="quarter" idx="4"/>
          </p:nvPr>
        </p:nvSpPr>
        <p:spPr/>
        <p:txBody>
          <a:bodyPr/>
          <a:lstStyle/>
          <a:p>
            <a:fld id="{6FF4E196-A010-480C-A078-61D4EF757EA8}" type="slidenum">
              <a:rPr lang="en-US" smtClean="0"/>
              <a:t>44</a:t>
            </a:fld>
            <a:endParaRPr lang="en-US"/>
          </a:p>
        </p:txBody>
      </p:sp>
    </p:spTree>
    <p:extLst>
      <p:ext uri="{BB962C8B-B14F-4D97-AF65-F5344CB8AC3E}">
        <p14:creationId xmlns:p14="http://schemas.microsoft.com/office/powerpoint/2010/main" val="2041677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A915-7A3B-2F92-10E5-15FB9D1C7AF2}"/>
              </a:ext>
            </a:extLst>
          </p:cNvPr>
          <p:cNvSpPr>
            <a:spLocks noGrp="1"/>
          </p:cNvSpPr>
          <p:nvPr>
            <p:ph type="title"/>
          </p:nvPr>
        </p:nvSpPr>
        <p:spPr/>
        <p:txBody>
          <a:bodyPr/>
          <a:lstStyle/>
          <a:p>
            <a:r>
              <a:rPr lang="en-US">
                <a:cs typeface="Calibri Light"/>
              </a:rPr>
              <a:t>Cost Share Pitfalls</a:t>
            </a:r>
            <a:endParaRPr lang="en-US">
              <a:ea typeface="Calibri Light"/>
              <a:cs typeface="Calibri Light"/>
            </a:endParaRPr>
          </a:p>
        </p:txBody>
      </p:sp>
      <p:graphicFrame>
        <p:nvGraphicFramePr>
          <p:cNvPr id="6" name="Content Placeholder 5">
            <a:extLst>
              <a:ext uri="{FF2B5EF4-FFF2-40B4-BE49-F238E27FC236}">
                <a16:creationId xmlns:a16="http://schemas.microsoft.com/office/drawing/2014/main" id="{3FE2974F-DE79-5BB6-98AB-2ED0C03FB396}"/>
              </a:ext>
            </a:extLst>
          </p:cNvPr>
          <p:cNvGraphicFramePr>
            <a:graphicFrameLocks noGrp="1"/>
          </p:cNvGraphicFramePr>
          <p:nvPr>
            <p:ph idx="1"/>
            <p:extLst>
              <p:ext uri="{D42A27DB-BD31-4B8C-83A1-F6EECF244321}">
                <p14:modId xmlns:p14="http://schemas.microsoft.com/office/powerpoint/2010/main" val="4058097614"/>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9C98E9FF-C7E5-8789-649C-54159667C59E}"/>
              </a:ext>
            </a:extLst>
          </p:cNvPr>
          <p:cNvSpPr>
            <a:spLocks noGrp="1"/>
          </p:cNvSpPr>
          <p:nvPr>
            <p:ph type="body" sz="half" idx="2"/>
          </p:nvPr>
        </p:nvSpPr>
        <p:spPr/>
        <p:txBody>
          <a:bodyPr vert="horz" lIns="91440" tIns="45720" rIns="91440" bIns="45720" rtlCol="0" anchor="t">
            <a:normAutofit/>
          </a:bodyPr>
          <a:lstStyle/>
          <a:p>
            <a:r>
              <a:rPr lang="en-US" sz="2400">
                <a:latin typeface="Calibri Light"/>
                <a:ea typeface="Calibri Light"/>
                <a:cs typeface="Calibri Light"/>
              </a:rPr>
              <a:t>End of the Award</a:t>
            </a:r>
          </a:p>
        </p:txBody>
      </p:sp>
      <p:sp>
        <p:nvSpPr>
          <p:cNvPr id="4" name="Slide Number Placeholder 3">
            <a:extLst>
              <a:ext uri="{FF2B5EF4-FFF2-40B4-BE49-F238E27FC236}">
                <a16:creationId xmlns:a16="http://schemas.microsoft.com/office/drawing/2014/main" id="{88C4513F-6F89-21B6-3CC1-0694A339CB38}"/>
              </a:ext>
            </a:extLst>
          </p:cNvPr>
          <p:cNvSpPr>
            <a:spLocks noGrp="1"/>
          </p:cNvSpPr>
          <p:nvPr>
            <p:ph type="sldNum" sz="quarter" idx="4"/>
          </p:nvPr>
        </p:nvSpPr>
        <p:spPr/>
        <p:txBody>
          <a:bodyPr/>
          <a:lstStyle/>
          <a:p>
            <a:fld id="{6FF4E196-A010-480C-A078-61D4EF757EA8}" type="slidenum">
              <a:rPr lang="en-US" smtClean="0"/>
              <a:t>45</a:t>
            </a:fld>
            <a:endParaRPr lang="en-US"/>
          </a:p>
        </p:txBody>
      </p:sp>
      <p:sp>
        <p:nvSpPr>
          <p:cNvPr id="772" name="Rectangle: Rounded Corners 771">
            <a:extLst>
              <a:ext uri="{FF2B5EF4-FFF2-40B4-BE49-F238E27FC236}">
                <a16:creationId xmlns:a16="http://schemas.microsoft.com/office/drawing/2014/main" id="{948A5A3D-A55B-E352-7850-C2F2F8FBA4CE}"/>
              </a:ext>
            </a:extLst>
          </p:cNvPr>
          <p:cNvSpPr/>
          <p:nvPr/>
        </p:nvSpPr>
        <p:spPr>
          <a:xfrm>
            <a:off x="5676900" y="1981200"/>
            <a:ext cx="1798320" cy="89916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474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D6266-8D1F-6373-FE02-30FF23F61477}"/>
              </a:ext>
            </a:extLst>
          </p:cNvPr>
          <p:cNvSpPr>
            <a:spLocks noGrp="1"/>
          </p:cNvSpPr>
          <p:nvPr>
            <p:ph type="title"/>
          </p:nvPr>
        </p:nvSpPr>
        <p:spPr/>
        <p:txBody>
          <a:bodyPr/>
          <a:lstStyle/>
          <a:p>
            <a:r>
              <a:rPr lang="en-US">
                <a:cs typeface="Calibri Light"/>
              </a:rPr>
              <a:t>Cost Share Pitfalls at the End of an Award</a:t>
            </a:r>
            <a:endParaRPr lang="en-US"/>
          </a:p>
        </p:txBody>
      </p:sp>
      <p:sp>
        <p:nvSpPr>
          <p:cNvPr id="3" name="Text Placeholder 2">
            <a:extLst>
              <a:ext uri="{FF2B5EF4-FFF2-40B4-BE49-F238E27FC236}">
                <a16:creationId xmlns:a16="http://schemas.microsoft.com/office/drawing/2014/main" id="{08DE7BF5-9099-6303-2ED8-BDEADC7A4F4C}"/>
              </a:ext>
            </a:extLst>
          </p:cNvPr>
          <p:cNvSpPr>
            <a:spLocks noGrp="1"/>
          </p:cNvSpPr>
          <p:nvPr>
            <p:ph idx="1"/>
          </p:nvPr>
        </p:nvSpPr>
        <p:spPr/>
        <p:txBody>
          <a:bodyPr vert="horz" lIns="91440" tIns="45720" rIns="91440" bIns="45720" rtlCol="0" anchor="t">
            <a:normAutofit/>
          </a:bodyPr>
          <a:lstStyle/>
          <a:p>
            <a:r>
              <a:rPr lang="en-US">
                <a:cs typeface="Calibri"/>
              </a:rPr>
              <a:t>We are not meeting our cost share commitment</a:t>
            </a:r>
          </a:p>
          <a:p>
            <a:pPr lvl="1">
              <a:buFont typeface="Courier New" panose="020B0604020202020204" pitchFamily="34" charset="0"/>
              <a:buChar char="o"/>
            </a:pPr>
            <a:r>
              <a:rPr lang="en-US">
                <a:cs typeface="Calibri"/>
              </a:rPr>
              <a:t>Update previous payroll schedules</a:t>
            </a:r>
          </a:p>
          <a:p>
            <a:pPr lvl="1">
              <a:buFont typeface="Courier New" panose="020B0604020202020204" pitchFamily="34" charset="0"/>
              <a:buChar char="o"/>
            </a:pPr>
            <a:r>
              <a:rPr lang="en-US">
                <a:cs typeface="Calibri"/>
              </a:rPr>
              <a:t>Need to make up for third-party cost share shortfall</a:t>
            </a:r>
          </a:p>
          <a:p>
            <a:pPr lvl="1">
              <a:buFont typeface="Courier New" panose="020B0604020202020204" pitchFamily="34" charset="0"/>
              <a:buChar char="o"/>
            </a:pPr>
            <a:r>
              <a:rPr lang="en-US">
                <a:cs typeface="Calibri"/>
              </a:rPr>
              <a:t>Look for other potential sources of cost share</a:t>
            </a:r>
          </a:p>
          <a:p>
            <a:pPr lvl="1">
              <a:buFont typeface="Courier New" panose="020B0604020202020204" pitchFamily="34" charset="0"/>
              <a:buChar char="o"/>
            </a:pPr>
            <a:r>
              <a:rPr lang="en-US">
                <a:cs typeface="Calibri"/>
              </a:rPr>
              <a:t>May need to return funds to the sponsor</a:t>
            </a:r>
          </a:p>
          <a:p>
            <a:r>
              <a:rPr lang="en-US">
                <a:cs typeface="Calibri"/>
              </a:rPr>
              <a:t>We have cost shared more than required</a:t>
            </a:r>
          </a:p>
          <a:p>
            <a:pPr lvl="1">
              <a:buFont typeface="Courier New" panose="020B0604020202020204" pitchFamily="34" charset="0"/>
              <a:buChar char="o"/>
            </a:pPr>
            <a:r>
              <a:rPr lang="en-US">
                <a:cs typeface="Calibri"/>
              </a:rPr>
              <a:t>Voluntary Uncommitted cost share is NOT reported to the sponsor</a:t>
            </a:r>
          </a:p>
          <a:p>
            <a:r>
              <a:rPr lang="en-US">
                <a:cs typeface="Calibri"/>
              </a:rPr>
              <a:t>Maintain documentation for potential future audits</a:t>
            </a:r>
          </a:p>
          <a:p>
            <a:pPr marL="0" indent="0">
              <a:buNone/>
            </a:pPr>
            <a:endParaRPr lang="en-US">
              <a:cs typeface="Calibri"/>
            </a:endParaRPr>
          </a:p>
          <a:p>
            <a:endParaRPr lang="en-US">
              <a:cs typeface="Calibri"/>
            </a:endParaRPr>
          </a:p>
        </p:txBody>
      </p:sp>
    </p:spTree>
    <p:extLst>
      <p:ext uri="{BB962C8B-B14F-4D97-AF65-F5344CB8AC3E}">
        <p14:creationId xmlns:p14="http://schemas.microsoft.com/office/powerpoint/2010/main" val="1959996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4819D-36EF-6663-FB0D-92305214F18B}"/>
              </a:ext>
            </a:extLst>
          </p:cNvPr>
          <p:cNvSpPr>
            <a:spLocks noGrp="1"/>
          </p:cNvSpPr>
          <p:nvPr>
            <p:ph type="title"/>
          </p:nvPr>
        </p:nvSpPr>
        <p:spPr/>
        <p:txBody>
          <a:bodyPr/>
          <a:lstStyle/>
          <a:p>
            <a:r>
              <a:rPr lang="en-US"/>
              <a:t>Cost Share Tools &amp; Resources</a:t>
            </a:r>
          </a:p>
        </p:txBody>
      </p:sp>
      <p:sp>
        <p:nvSpPr>
          <p:cNvPr id="3" name="Content Placeholder 2">
            <a:extLst>
              <a:ext uri="{FF2B5EF4-FFF2-40B4-BE49-F238E27FC236}">
                <a16:creationId xmlns:a16="http://schemas.microsoft.com/office/drawing/2014/main" id="{FD1C21B8-A20B-1229-8355-49D90BF83C40}"/>
              </a:ext>
            </a:extLst>
          </p:cNvPr>
          <p:cNvSpPr>
            <a:spLocks noGrp="1"/>
          </p:cNvSpPr>
          <p:nvPr>
            <p:ph idx="1"/>
          </p:nvPr>
        </p:nvSpPr>
        <p:spPr/>
        <p:txBody>
          <a:bodyPr vert="horz" lIns="91440" tIns="45720" rIns="91440" bIns="45720" rtlCol="0" anchor="t">
            <a:normAutofit fontScale="92500" lnSpcReduction="20000"/>
          </a:bodyPr>
          <a:lstStyle/>
          <a:p>
            <a:r>
              <a:rPr lang="en-US"/>
              <a:t>WISER – Cost Share Tab</a:t>
            </a:r>
            <a:endParaRPr lang="en-US">
              <a:cs typeface="Calibri" panose="020F0502020204030204"/>
              <a:hlinkClick r:id="rId3"/>
            </a:endParaRPr>
          </a:p>
          <a:p>
            <a:r>
              <a:rPr lang="en-US">
                <a:ea typeface="+mn-lt"/>
                <a:cs typeface="+mn-lt"/>
              </a:rPr>
              <a:t>RED Cost Share Course: </a:t>
            </a:r>
            <a:r>
              <a:rPr lang="en-US">
                <a:ea typeface="+mn-lt"/>
                <a:cs typeface="+mn-lt"/>
                <a:hlinkClick r:id="rId4"/>
              </a:rPr>
              <a:t>https://rsp.wisc.edu/training/</a:t>
            </a:r>
            <a:r>
              <a:rPr lang="en-US"/>
              <a:t> </a:t>
            </a:r>
            <a:endParaRPr lang="en-US">
              <a:ea typeface="Calibri"/>
              <a:cs typeface="Calibri"/>
            </a:endParaRPr>
          </a:p>
          <a:p>
            <a:r>
              <a:rPr lang="en-US">
                <a:ea typeface="Calibri"/>
                <a:cs typeface="Calibri"/>
              </a:rPr>
              <a:t>RSP Cost Share Guidance:</a:t>
            </a:r>
            <a:r>
              <a:rPr lang="en-US"/>
              <a:t> </a:t>
            </a:r>
            <a:r>
              <a:rPr lang="en-US">
                <a:hlinkClick r:id="rId3"/>
              </a:rPr>
              <a:t>https://rsp.wisc.edu/costsharing/</a:t>
            </a:r>
            <a:endParaRPr lang="en-US">
              <a:ea typeface="Calibri"/>
              <a:cs typeface="Calibri"/>
            </a:endParaRPr>
          </a:p>
          <a:p>
            <a:r>
              <a:rPr lang="en-US">
                <a:ea typeface="+mn-lt"/>
                <a:cs typeface="+mn-lt"/>
              </a:rPr>
              <a:t>Cost Share Update Form: </a:t>
            </a:r>
            <a:r>
              <a:rPr lang="en-US">
                <a:ea typeface="+mn-lt"/>
                <a:cs typeface="+mn-lt"/>
                <a:hlinkClick r:id="rId5"/>
              </a:rPr>
              <a:t>https://rsp.wisc.edu/forms/costshareCommitment_update/index.cfm</a:t>
            </a:r>
            <a:endParaRPr lang="en-US">
              <a:ea typeface="+mn-lt"/>
              <a:cs typeface="+mn-lt"/>
            </a:endParaRPr>
          </a:p>
          <a:p>
            <a:r>
              <a:rPr lang="en-US">
                <a:ea typeface="+mn-lt"/>
                <a:cs typeface="+mn-lt"/>
              </a:rPr>
              <a:t>Cost Share Update Instructions: </a:t>
            </a:r>
            <a:r>
              <a:rPr lang="en-US">
                <a:ea typeface="+mn-lt"/>
                <a:cs typeface="+mn-lt"/>
                <a:hlinkClick r:id="rId6"/>
              </a:rPr>
              <a:t>https://rsp.wisc.edu/costsharing/UpdateFormInstructions.pdf</a:t>
            </a:r>
            <a:r>
              <a:rPr lang="en-US">
                <a:ea typeface="+mn-lt"/>
                <a:cs typeface="+mn-lt"/>
              </a:rPr>
              <a:t>  </a:t>
            </a:r>
          </a:p>
          <a:p>
            <a:r>
              <a:rPr lang="en-US">
                <a:ea typeface="+mn-lt"/>
                <a:cs typeface="+mn-lt"/>
              </a:rPr>
              <a:t>Effort Payroll Query: </a:t>
            </a:r>
            <a:r>
              <a:rPr lang="en-US">
                <a:ea typeface="+mn-lt"/>
                <a:cs typeface="+mn-lt"/>
                <a:hlinkClick r:id="rId7"/>
              </a:rPr>
              <a:t>https://login.wisc.edu/idp/profile/SAML2/Redirect/SSO?execution=e1s2</a:t>
            </a:r>
            <a:endParaRPr lang="en-US">
              <a:ea typeface="+mn-lt"/>
              <a:cs typeface="+mn-lt"/>
            </a:endParaRPr>
          </a:p>
          <a:p>
            <a:r>
              <a:rPr lang="en-US">
                <a:ea typeface="+mn-lt"/>
                <a:cs typeface="+mn-lt"/>
              </a:rPr>
              <a:t>Uniform Guidance (2 CFR 200) on Cost Share: </a:t>
            </a:r>
            <a:r>
              <a:rPr lang="en-US">
                <a:ea typeface="+mn-lt"/>
                <a:cs typeface="+mn-lt"/>
                <a:hlinkClick r:id="rId8"/>
              </a:rPr>
              <a:t>https://www.ecfr.gov/current/title-2/subtitle-A/chapter-II/part-200/subpart-D/section-200.306</a:t>
            </a:r>
            <a:endParaRPr lang="en-US">
              <a:ea typeface="+mn-lt"/>
              <a:cs typeface="+mn-lt"/>
            </a:endParaRPr>
          </a:p>
          <a:p>
            <a:endParaRPr lang="en-US">
              <a:ea typeface="+mn-lt"/>
              <a:cs typeface="+mn-lt"/>
            </a:endParaRPr>
          </a:p>
        </p:txBody>
      </p:sp>
      <p:sp>
        <p:nvSpPr>
          <p:cNvPr id="4" name="Slide Number Placeholder 3">
            <a:extLst>
              <a:ext uri="{FF2B5EF4-FFF2-40B4-BE49-F238E27FC236}">
                <a16:creationId xmlns:a16="http://schemas.microsoft.com/office/drawing/2014/main" id="{5D7EE58E-FF3C-4C1A-7C8B-EA988C623D99}"/>
              </a:ext>
            </a:extLst>
          </p:cNvPr>
          <p:cNvSpPr>
            <a:spLocks noGrp="1"/>
          </p:cNvSpPr>
          <p:nvPr>
            <p:ph type="sldNum" sz="quarter" idx="4"/>
          </p:nvPr>
        </p:nvSpPr>
        <p:spPr/>
        <p:txBody>
          <a:bodyPr/>
          <a:lstStyle/>
          <a:p>
            <a:fld id="{6FF4E196-A010-480C-A078-61D4EF757EA8}" type="slidenum">
              <a:rPr lang="en-US" smtClean="0"/>
              <a:t>47</a:t>
            </a:fld>
            <a:endParaRPr lang="en-US"/>
          </a:p>
        </p:txBody>
      </p:sp>
    </p:spTree>
    <p:extLst>
      <p:ext uri="{BB962C8B-B14F-4D97-AF65-F5344CB8AC3E}">
        <p14:creationId xmlns:p14="http://schemas.microsoft.com/office/powerpoint/2010/main" val="2374299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F11D2-2C61-803F-3EA9-2B3E6C39C8C2}"/>
              </a:ext>
            </a:extLst>
          </p:cNvPr>
          <p:cNvSpPr>
            <a:spLocks noGrp="1"/>
          </p:cNvSpPr>
          <p:nvPr>
            <p:ph type="title"/>
          </p:nvPr>
        </p:nvSpPr>
        <p:spPr>
          <a:xfrm>
            <a:off x="838200" y="365125"/>
            <a:ext cx="10609545" cy="1346439"/>
          </a:xfrm>
        </p:spPr>
        <p:txBody>
          <a:bodyPr>
            <a:normAutofit/>
          </a:bodyPr>
          <a:lstStyle/>
          <a:p>
            <a:r>
              <a:rPr lang="en-US" sz="4000">
                <a:ea typeface="Calibri Light"/>
                <a:cs typeface="Calibri Light"/>
              </a:rPr>
              <a:t>Looking ahead to Workday – Progress &amp; Pitfalls</a:t>
            </a:r>
          </a:p>
        </p:txBody>
      </p:sp>
      <p:sp>
        <p:nvSpPr>
          <p:cNvPr id="3" name="Content Placeholder 2">
            <a:extLst>
              <a:ext uri="{FF2B5EF4-FFF2-40B4-BE49-F238E27FC236}">
                <a16:creationId xmlns:a16="http://schemas.microsoft.com/office/drawing/2014/main" id="{AD835642-B310-7904-F786-E63B026036ED}"/>
              </a:ext>
            </a:extLst>
          </p:cNvPr>
          <p:cNvSpPr>
            <a:spLocks noGrp="1"/>
          </p:cNvSpPr>
          <p:nvPr>
            <p:ph idx="1"/>
          </p:nvPr>
        </p:nvSpPr>
        <p:spPr/>
        <p:txBody>
          <a:bodyPr vert="horz" lIns="91440" tIns="45720" rIns="91440" bIns="45720" rtlCol="0" anchor="t">
            <a:normAutofit/>
          </a:bodyPr>
          <a:lstStyle/>
          <a:p>
            <a:r>
              <a:rPr lang="en-US">
                <a:cs typeface="Calibri"/>
              </a:rPr>
              <a:t>Cost Share in Workday will be completely different</a:t>
            </a:r>
          </a:p>
          <a:p>
            <a:r>
              <a:rPr lang="en-US">
                <a:cs typeface="Calibri"/>
              </a:rPr>
              <a:t>In Workday, we will create a cost share project that will collect cost share expenditures in real time and display them in a similar fashion to regular grant expenditures.</a:t>
            </a:r>
          </a:p>
          <a:p>
            <a:r>
              <a:rPr lang="en-US">
                <a:cs typeface="Calibri"/>
              </a:rPr>
              <a:t>Cost share set up will be different and perhaps a challenge?</a:t>
            </a:r>
          </a:p>
          <a:p>
            <a:pPr lvl="1"/>
            <a:r>
              <a:rPr lang="en-US">
                <a:cs typeface="Calibri"/>
              </a:rPr>
              <a:t>Payroll cost share schedules will not be part of Workday.</a:t>
            </a:r>
          </a:p>
        </p:txBody>
      </p:sp>
      <p:sp>
        <p:nvSpPr>
          <p:cNvPr id="4" name="Slide Number Placeholder 3">
            <a:extLst>
              <a:ext uri="{FF2B5EF4-FFF2-40B4-BE49-F238E27FC236}">
                <a16:creationId xmlns:a16="http://schemas.microsoft.com/office/drawing/2014/main" id="{586C2094-C5A5-982D-C171-F74B0C8A4637}"/>
              </a:ext>
            </a:extLst>
          </p:cNvPr>
          <p:cNvSpPr>
            <a:spLocks noGrp="1"/>
          </p:cNvSpPr>
          <p:nvPr>
            <p:ph type="sldNum" sz="quarter" idx="4"/>
          </p:nvPr>
        </p:nvSpPr>
        <p:spPr/>
        <p:txBody>
          <a:bodyPr/>
          <a:lstStyle/>
          <a:p>
            <a:fld id="{6FF4E196-A010-480C-A078-61D4EF757EA8}" type="slidenum">
              <a:rPr lang="en-US" smtClean="0"/>
              <a:t>48</a:t>
            </a:fld>
            <a:endParaRPr lang="en-US"/>
          </a:p>
        </p:txBody>
      </p:sp>
    </p:spTree>
    <p:extLst>
      <p:ext uri="{BB962C8B-B14F-4D97-AF65-F5344CB8AC3E}">
        <p14:creationId xmlns:p14="http://schemas.microsoft.com/office/powerpoint/2010/main" val="2250651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F06669-0AA0-D851-373D-58EA2D9C35A9}"/>
              </a:ext>
            </a:extLst>
          </p:cNvPr>
          <p:cNvSpPr>
            <a:spLocks noGrp="1"/>
          </p:cNvSpPr>
          <p:nvPr>
            <p:ph type="title"/>
          </p:nvPr>
        </p:nvSpPr>
        <p:spPr/>
        <p:txBody>
          <a:bodyPr/>
          <a:lstStyle/>
          <a:p>
            <a:r>
              <a:rPr lang="en-US"/>
              <a:t>Questions?</a:t>
            </a:r>
          </a:p>
        </p:txBody>
      </p:sp>
      <p:sp>
        <p:nvSpPr>
          <p:cNvPr id="6" name="Text Placeholder 5">
            <a:extLst>
              <a:ext uri="{FF2B5EF4-FFF2-40B4-BE49-F238E27FC236}">
                <a16:creationId xmlns:a16="http://schemas.microsoft.com/office/drawing/2014/main" id="{3D8DDA01-8BC6-ACA4-73B9-25340986DC42}"/>
              </a:ext>
            </a:extLst>
          </p:cNvPr>
          <p:cNvSpPr>
            <a:spLocks noGrp="1"/>
          </p:cNvSpPr>
          <p:nvPr>
            <p:ph type="body" idx="1"/>
          </p:nvPr>
        </p:nvSpPr>
        <p:spPr/>
        <p:txBody>
          <a:bodyPr vert="horz" lIns="91440" tIns="45720" rIns="91440" bIns="45720" rtlCol="0" anchor="t">
            <a:normAutofit/>
          </a:bodyPr>
          <a:lstStyle/>
          <a:p>
            <a:r>
              <a:rPr lang="en-US">
                <a:cs typeface="Calibri"/>
              </a:rPr>
              <a:t>John Varda: </a:t>
            </a:r>
            <a:r>
              <a:rPr lang="en-US">
                <a:ea typeface="+mn-lt"/>
                <a:cs typeface="+mn-lt"/>
                <a:hlinkClick r:id="rId3"/>
              </a:rPr>
              <a:t>john.varda@wisc.edu</a:t>
            </a:r>
            <a:r>
              <a:rPr lang="en-US">
                <a:ea typeface="+mn-lt"/>
                <a:cs typeface="+mn-lt"/>
              </a:rPr>
              <a:t> </a:t>
            </a:r>
            <a:endParaRPr lang="en-US">
              <a:cs typeface="Calibri"/>
            </a:endParaRPr>
          </a:p>
          <a:p>
            <a:r>
              <a:rPr lang="en-US">
                <a:cs typeface="Calibri"/>
              </a:rPr>
              <a:t>Chelsie Propst: </a:t>
            </a:r>
            <a:r>
              <a:rPr lang="en-US">
                <a:cs typeface="Calibri"/>
                <a:hlinkClick r:id="rId4"/>
              </a:rPr>
              <a:t>chelsie.propst@rsp.wisc.edu</a:t>
            </a:r>
            <a:r>
              <a:rPr lang="en-US">
                <a:cs typeface="Calibri"/>
              </a:rPr>
              <a:t> </a:t>
            </a:r>
          </a:p>
        </p:txBody>
      </p:sp>
      <p:sp>
        <p:nvSpPr>
          <p:cNvPr id="4" name="Slide Number Placeholder 3">
            <a:extLst>
              <a:ext uri="{FF2B5EF4-FFF2-40B4-BE49-F238E27FC236}">
                <a16:creationId xmlns:a16="http://schemas.microsoft.com/office/drawing/2014/main" id="{B12706D6-DFEC-0D4A-C3A0-2947D6296F1D}"/>
              </a:ext>
            </a:extLst>
          </p:cNvPr>
          <p:cNvSpPr>
            <a:spLocks noGrp="1"/>
          </p:cNvSpPr>
          <p:nvPr>
            <p:ph type="sldNum" sz="quarter" idx="4294967295"/>
          </p:nvPr>
        </p:nvSpPr>
        <p:spPr>
          <a:xfrm>
            <a:off x="9448800" y="6219825"/>
            <a:ext cx="2743200" cy="365125"/>
          </a:xfrm>
        </p:spPr>
        <p:txBody>
          <a:bodyPr/>
          <a:lstStyle/>
          <a:p>
            <a:fld id="{6FF4E196-A010-480C-A078-61D4EF757EA8}" type="slidenum">
              <a:rPr lang="en-US" smtClean="0"/>
              <a:t>49</a:t>
            </a:fld>
            <a:endParaRPr lang="en-US"/>
          </a:p>
        </p:txBody>
      </p:sp>
    </p:spTree>
    <p:extLst>
      <p:ext uri="{BB962C8B-B14F-4D97-AF65-F5344CB8AC3E}">
        <p14:creationId xmlns:p14="http://schemas.microsoft.com/office/powerpoint/2010/main" val="127541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01CE-31D2-76C7-0A17-A442E7A9E921}"/>
              </a:ext>
            </a:extLst>
          </p:cNvPr>
          <p:cNvSpPr>
            <a:spLocks noGrp="1"/>
          </p:cNvSpPr>
          <p:nvPr>
            <p:ph type="title"/>
          </p:nvPr>
        </p:nvSpPr>
        <p:spPr/>
        <p:txBody>
          <a:bodyPr>
            <a:normAutofit/>
          </a:bodyPr>
          <a:lstStyle/>
          <a:p>
            <a:r>
              <a:rPr lang="en-US" sz="6000"/>
              <a:t>Cost Share 101</a:t>
            </a:r>
          </a:p>
        </p:txBody>
      </p:sp>
      <p:pic>
        <p:nvPicPr>
          <p:cNvPr id="6" name="Picture Placeholder 5" descr="Three neatly stacked books">
            <a:extLst>
              <a:ext uri="{FF2B5EF4-FFF2-40B4-BE49-F238E27FC236}">
                <a16:creationId xmlns:a16="http://schemas.microsoft.com/office/drawing/2014/main" id="{E745137B-B2E7-3BA2-4BD0-0C62C39DF8B1}"/>
              </a:ext>
            </a:extLst>
          </p:cNvPr>
          <p:cNvPicPr>
            <a:picLocks noGrp="1" noChangeAspect="1"/>
          </p:cNvPicPr>
          <p:nvPr>
            <p:ph idx="1"/>
          </p:nvPr>
        </p:nvPicPr>
        <p:blipFill>
          <a:blip r:embed="rId3"/>
          <a:srcRect l="-63" t="24643" r="-9" b="18661"/>
          <a:stretch/>
        </p:blipFill>
        <p:spPr>
          <a:xfrm>
            <a:off x="837829" y="1981019"/>
            <a:ext cx="10519574" cy="3964976"/>
          </a:xfrm>
        </p:spPr>
      </p:pic>
    </p:spTree>
    <p:extLst>
      <p:ext uri="{BB962C8B-B14F-4D97-AF65-F5344CB8AC3E}">
        <p14:creationId xmlns:p14="http://schemas.microsoft.com/office/powerpoint/2010/main" val="114086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28A8-7906-C2F5-D186-5FBEBB793E49}"/>
              </a:ext>
            </a:extLst>
          </p:cNvPr>
          <p:cNvSpPr>
            <a:spLocks noGrp="1"/>
          </p:cNvSpPr>
          <p:nvPr>
            <p:ph type="title"/>
          </p:nvPr>
        </p:nvSpPr>
        <p:spPr/>
        <p:txBody>
          <a:bodyPr/>
          <a:lstStyle/>
          <a:p>
            <a:r>
              <a:rPr lang="en-US"/>
              <a:t>Introducing Cost Share</a:t>
            </a:r>
          </a:p>
        </p:txBody>
      </p:sp>
      <p:sp>
        <p:nvSpPr>
          <p:cNvPr id="3" name="Content Placeholder 2">
            <a:extLst>
              <a:ext uri="{FF2B5EF4-FFF2-40B4-BE49-F238E27FC236}">
                <a16:creationId xmlns:a16="http://schemas.microsoft.com/office/drawing/2014/main" id="{38AC3AD8-4C59-8405-A32E-B955C9590A68}"/>
              </a:ext>
            </a:extLst>
          </p:cNvPr>
          <p:cNvSpPr>
            <a:spLocks noGrp="1"/>
          </p:cNvSpPr>
          <p:nvPr>
            <p:ph idx="1"/>
          </p:nvPr>
        </p:nvSpPr>
        <p:spPr/>
        <p:txBody>
          <a:bodyPr vert="horz" lIns="91440" tIns="45720" rIns="91440" bIns="45720" rtlCol="0" anchor="t">
            <a:normAutofit/>
          </a:bodyPr>
          <a:lstStyle/>
          <a:p>
            <a:r>
              <a:rPr lang="en-US" b="1"/>
              <a:t>Cost Share </a:t>
            </a:r>
            <a:r>
              <a:rPr lang="en-US"/>
              <a:t>is when we share the cost of research on a grant by using UW funds to pay for a portion of the project cost.</a:t>
            </a:r>
          </a:p>
          <a:p>
            <a:r>
              <a:rPr lang="en-US"/>
              <a:t>Cost shared expenses must be paid from UW non-sponsored funds</a:t>
            </a:r>
          </a:p>
          <a:p>
            <a:r>
              <a:rPr lang="en-US"/>
              <a:t>We must </a:t>
            </a:r>
            <a:r>
              <a:rPr lang="en-US" b="1"/>
              <a:t>document</a:t>
            </a:r>
            <a:r>
              <a:rPr lang="en-US"/>
              <a:t> cost share for our sponsors.</a:t>
            </a:r>
          </a:p>
        </p:txBody>
      </p:sp>
      <p:sp>
        <p:nvSpPr>
          <p:cNvPr id="4" name="Slide Number Placeholder 3">
            <a:extLst>
              <a:ext uri="{FF2B5EF4-FFF2-40B4-BE49-F238E27FC236}">
                <a16:creationId xmlns:a16="http://schemas.microsoft.com/office/drawing/2014/main" id="{2907B751-38FE-5492-55B2-6A96B18A8B0B}"/>
              </a:ext>
            </a:extLst>
          </p:cNvPr>
          <p:cNvSpPr>
            <a:spLocks noGrp="1"/>
          </p:cNvSpPr>
          <p:nvPr>
            <p:ph type="sldNum" sz="quarter" idx="4"/>
          </p:nvPr>
        </p:nvSpPr>
        <p:spPr/>
        <p:txBody>
          <a:bodyPr/>
          <a:lstStyle/>
          <a:p>
            <a:fld id="{6FF4E196-A010-480C-A078-61D4EF757EA8}" type="slidenum">
              <a:rPr lang="en-US" smtClean="0"/>
              <a:t>6</a:t>
            </a:fld>
            <a:endParaRPr lang="en-US"/>
          </a:p>
        </p:txBody>
      </p:sp>
    </p:spTree>
    <p:extLst>
      <p:ext uri="{BB962C8B-B14F-4D97-AF65-F5344CB8AC3E}">
        <p14:creationId xmlns:p14="http://schemas.microsoft.com/office/powerpoint/2010/main" val="1156268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28A8-7906-C2F5-D186-5FBEBB793E49}"/>
              </a:ext>
            </a:extLst>
          </p:cNvPr>
          <p:cNvSpPr>
            <a:spLocks noGrp="1"/>
          </p:cNvSpPr>
          <p:nvPr>
            <p:ph type="title"/>
          </p:nvPr>
        </p:nvSpPr>
        <p:spPr/>
        <p:txBody>
          <a:bodyPr/>
          <a:lstStyle/>
          <a:p>
            <a:r>
              <a:rPr lang="en-US"/>
              <a:t>Introducing Cost Share: Types</a:t>
            </a:r>
          </a:p>
        </p:txBody>
      </p:sp>
      <p:sp>
        <p:nvSpPr>
          <p:cNvPr id="3" name="Content Placeholder 2">
            <a:extLst>
              <a:ext uri="{FF2B5EF4-FFF2-40B4-BE49-F238E27FC236}">
                <a16:creationId xmlns:a16="http://schemas.microsoft.com/office/drawing/2014/main" id="{38AC3AD8-4C59-8405-A32E-B955C9590A68}"/>
              </a:ext>
            </a:extLst>
          </p:cNvPr>
          <p:cNvSpPr>
            <a:spLocks noGrp="1"/>
          </p:cNvSpPr>
          <p:nvPr>
            <p:ph idx="1"/>
          </p:nvPr>
        </p:nvSpPr>
        <p:spPr/>
        <p:txBody>
          <a:bodyPr vert="horz" lIns="91440" tIns="45720" rIns="91440" bIns="45720" rtlCol="0" anchor="t">
            <a:normAutofit/>
          </a:bodyPr>
          <a:lstStyle/>
          <a:p>
            <a:pPr marL="0" indent="0">
              <a:buNone/>
            </a:pPr>
            <a:r>
              <a:rPr lang="en-US"/>
              <a:t>Three Types of Cost Share</a:t>
            </a:r>
          </a:p>
          <a:p>
            <a:r>
              <a:rPr lang="en-US" b="1"/>
              <a:t>Mandatory</a:t>
            </a:r>
            <a:r>
              <a:rPr lang="en-US"/>
              <a:t>: the sponsor requires it as a condition of accepting the funding.</a:t>
            </a:r>
            <a:endParaRPr lang="en-US">
              <a:ea typeface="Calibri"/>
              <a:cs typeface="Calibri"/>
            </a:endParaRPr>
          </a:p>
          <a:p>
            <a:r>
              <a:rPr lang="en-US" b="1"/>
              <a:t>Voluntary, Committed: </a:t>
            </a:r>
            <a:r>
              <a:rPr lang="en-US"/>
              <a:t>when we offer quantified cost share in our proposal documents or budget.  Must be tracked and documented. </a:t>
            </a:r>
            <a:endParaRPr lang="en-US">
              <a:ea typeface="Calibri"/>
              <a:cs typeface="Calibri"/>
            </a:endParaRPr>
          </a:p>
          <a:p>
            <a:r>
              <a:rPr lang="en-US" b="1"/>
              <a:t>Voluntary, Uncommitted</a:t>
            </a:r>
            <a:r>
              <a:rPr lang="en-US"/>
              <a:t>: when we offer unquantified cost share in our proposal documents.  NOT tracked.</a:t>
            </a:r>
            <a:endParaRPr lang="en-US">
              <a:ea typeface="Calibri"/>
              <a:cs typeface="Calibri"/>
            </a:endParaRPr>
          </a:p>
        </p:txBody>
      </p:sp>
      <p:sp>
        <p:nvSpPr>
          <p:cNvPr id="4" name="Slide Number Placeholder 3">
            <a:extLst>
              <a:ext uri="{FF2B5EF4-FFF2-40B4-BE49-F238E27FC236}">
                <a16:creationId xmlns:a16="http://schemas.microsoft.com/office/drawing/2014/main" id="{2907B751-38FE-5492-55B2-6A96B18A8B0B}"/>
              </a:ext>
            </a:extLst>
          </p:cNvPr>
          <p:cNvSpPr>
            <a:spLocks noGrp="1"/>
          </p:cNvSpPr>
          <p:nvPr>
            <p:ph type="sldNum" sz="quarter" idx="4"/>
          </p:nvPr>
        </p:nvSpPr>
        <p:spPr/>
        <p:txBody>
          <a:bodyPr/>
          <a:lstStyle/>
          <a:p>
            <a:fld id="{6FF4E196-A010-480C-A078-61D4EF757EA8}" type="slidenum">
              <a:rPr lang="en-US" smtClean="0"/>
              <a:t>7</a:t>
            </a:fld>
            <a:endParaRPr lang="en-US"/>
          </a:p>
        </p:txBody>
      </p:sp>
    </p:spTree>
    <p:extLst>
      <p:ext uri="{BB962C8B-B14F-4D97-AF65-F5344CB8AC3E}">
        <p14:creationId xmlns:p14="http://schemas.microsoft.com/office/powerpoint/2010/main" val="383828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28A8-7906-C2F5-D186-5FBEBB793E49}"/>
              </a:ext>
            </a:extLst>
          </p:cNvPr>
          <p:cNvSpPr>
            <a:spLocks noGrp="1"/>
          </p:cNvSpPr>
          <p:nvPr>
            <p:ph type="title"/>
          </p:nvPr>
        </p:nvSpPr>
        <p:spPr/>
        <p:txBody>
          <a:bodyPr/>
          <a:lstStyle/>
          <a:p>
            <a:r>
              <a:rPr lang="en-US"/>
              <a:t>Introducing Cost Share: Sources</a:t>
            </a:r>
          </a:p>
        </p:txBody>
      </p:sp>
      <p:sp>
        <p:nvSpPr>
          <p:cNvPr id="3" name="Content Placeholder 2">
            <a:extLst>
              <a:ext uri="{FF2B5EF4-FFF2-40B4-BE49-F238E27FC236}">
                <a16:creationId xmlns:a16="http://schemas.microsoft.com/office/drawing/2014/main" id="{38AC3AD8-4C59-8405-A32E-B955C9590A68}"/>
              </a:ext>
            </a:extLst>
          </p:cNvPr>
          <p:cNvSpPr>
            <a:spLocks noGrp="1"/>
          </p:cNvSpPr>
          <p:nvPr>
            <p:ph idx="1"/>
          </p:nvPr>
        </p:nvSpPr>
        <p:spPr/>
        <p:txBody>
          <a:bodyPr vert="horz" lIns="91440" tIns="45720" rIns="91440" bIns="45720" rtlCol="0" anchor="t">
            <a:normAutofit/>
          </a:bodyPr>
          <a:lstStyle/>
          <a:p>
            <a:pPr marL="0" indent="0">
              <a:buNone/>
            </a:pPr>
            <a:r>
              <a:rPr lang="en-US"/>
              <a:t>Two Flavors of Cost Share</a:t>
            </a:r>
          </a:p>
          <a:p>
            <a:r>
              <a:rPr lang="en-US" b="1"/>
              <a:t>Payroll Cost Share</a:t>
            </a:r>
            <a:r>
              <a:rPr lang="en-US"/>
              <a:t>: when we use UW paid salary as cost share.</a:t>
            </a:r>
            <a:endParaRPr lang="en-US">
              <a:cs typeface="Calibri" panose="020F0502020204030204"/>
            </a:endParaRPr>
          </a:p>
          <a:p>
            <a:r>
              <a:rPr lang="en-US" b="1"/>
              <a:t>Non-Payroll Cost Share</a:t>
            </a:r>
            <a:r>
              <a:rPr lang="en-US"/>
              <a:t>: when we use non-payroll expense as cost share.</a:t>
            </a:r>
          </a:p>
          <a:p>
            <a:pPr lvl="1"/>
            <a:r>
              <a:rPr lang="en-US" u="sng"/>
              <a:t>Non-payroll Cost Share</a:t>
            </a:r>
            <a:r>
              <a:rPr lang="en-US"/>
              <a:t>: non-salary expenses that support the grant.</a:t>
            </a:r>
          </a:p>
          <a:p>
            <a:pPr lvl="1"/>
            <a:r>
              <a:rPr lang="en-US" u="sng"/>
              <a:t>Third Party Cost Share</a:t>
            </a:r>
            <a:r>
              <a:rPr lang="en-US"/>
              <a:t>: an entity outside UW is providing cost share.</a:t>
            </a:r>
          </a:p>
          <a:p>
            <a:pPr lvl="1"/>
            <a:r>
              <a:rPr lang="en-US" u="sng"/>
              <a:t>Unrecovered F&amp;A</a:t>
            </a:r>
            <a:r>
              <a:rPr lang="en-US"/>
              <a:t>: sometimes when we use a lower F&amp;A rate, we can count the F&amp;A we would have collected as cost share.</a:t>
            </a:r>
            <a:endParaRPr lang="en-US">
              <a:ea typeface="Calibri" panose="020F0502020204030204"/>
              <a:cs typeface="Calibri" panose="020F0502020204030204"/>
            </a:endParaRPr>
          </a:p>
          <a:p>
            <a:pPr marL="0" indent="0">
              <a:buNone/>
            </a:pPr>
            <a:endParaRPr lang="en-US">
              <a:ea typeface="Calibri" panose="020F0502020204030204"/>
              <a:cs typeface="Calibri" panose="020F0502020204030204"/>
            </a:endParaRPr>
          </a:p>
          <a:p>
            <a:endParaRPr lang="en-US"/>
          </a:p>
        </p:txBody>
      </p:sp>
      <p:sp>
        <p:nvSpPr>
          <p:cNvPr id="4" name="Slide Number Placeholder 3">
            <a:extLst>
              <a:ext uri="{FF2B5EF4-FFF2-40B4-BE49-F238E27FC236}">
                <a16:creationId xmlns:a16="http://schemas.microsoft.com/office/drawing/2014/main" id="{2907B751-38FE-5492-55B2-6A96B18A8B0B}"/>
              </a:ext>
            </a:extLst>
          </p:cNvPr>
          <p:cNvSpPr>
            <a:spLocks noGrp="1"/>
          </p:cNvSpPr>
          <p:nvPr>
            <p:ph type="sldNum" sz="quarter" idx="4"/>
          </p:nvPr>
        </p:nvSpPr>
        <p:spPr/>
        <p:txBody>
          <a:bodyPr/>
          <a:lstStyle/>
          <a:p>
            <a:fld id="{6FF4E196-A010-480C-A078-61D4EF757EA8}" type="slidenum">
              <a:rPr lang="en-US" smtClean="0"/>
              <a:t>8</a:t>
            </a:fld>
            <a:endParaRPr lang="en-US"/>
          </a:p>
        </p:txBody>
      </p:sp>
    </p:spTree>
    <p:extLst>
      <p:ext uri="{BB962C8B-B14F-4D97-AF65-F5344CB8AC3E}">
        <p14:creationId xmlns:p14="http://schemas.microsoft.com/office/powerpoint/2010/main" val="402808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42FD4-1A20-1DF4-D358-8C638B844BFD}"/>
              </a:ext>
            </a:extLst>
          </p:cNvPr>
          <p:cNvSpPr>
            <a:spLocks noGrp="1"/>
          </p:cNvSpPr>
          <p:nvPr>
            <p:ph type="title"/>
          </p:nvPr>
        </p:nvSpPr>
        <p:spPr/>
        <p:txBody>
          <a:bodyPr/>
          <a:lstStyle/>
          <a:p>
            <a:r>
              <a:rPr lang="en-US">
                <a:cs typeface="Calibri Light"/>
              </a:rPr>
              <a:t>Introducing Cost Share: 2 CFR 200.306</a:t>
            </a:r>
            <a:endParaRPr lang="en-US"/>
          </a:p>
        </p:txBody>
      </p:sp>
      <p:sp>
        <p:nvSpPr>
          <p:cNvPr id="3" name="Content Placeholder 2">
            <a:extLst>
              <a:ext uri="{FF2B5EF4-FFF2-40B4-BE49-F238E27FC236}">
                <a16:creationId xmlns:a16="http://schemas.microsoft.com/office/drawing/2014/main" id="{7759C099-776B-7CAD-4999-08EA49350616}"/>
              </a:ext>
            </a:extLst>
          </p:cNvPr>
          <p:cNvSpPr>
            <a:spLocks noGrp="1"/>
          </p:cNvSpPr>
          <p:nvPr>
            <p:ph idx="1"/>
          </p:nvPr>
        </p:nvSpPr>
        <p:spPr/>
        <p:txBody>
          <a:bodyPr vert="horz" lIns="91440" tIns="45720" rIns="91440" bIns="45720" rtlCol="0" anchor="t">
            <a:normAutofit/>
          </a:bodyPr>
          <a:lstStyle/>
          <a:p>
            <a:r>
              <a:rPr lang="en-US" i="1">
                <a:cs typeface="Calibri"/>
              </a:rPr>
              <a:t>Voluntary </a:t>
            </a:r>
            <a:r>
              <a:rPr lang="en-US">
                <a:cs typeface="Calibri"/>
              </a:rPr>
              <a:t>committed cost share is not expected/required</a:t>
            </a:r>
          </a:p>
          <a:p>
            <a:r>
              <a:rPr lang="en-US">
                <a:cs typeface="Calibri"/>
              </a:rPr>
              <a:t>Real expense</a:t>
            </a:r>
          </a:p>
          <a:p>
            <a:r>
              <a:rPr lang="en-US">
                <a:cs typeface="Calibri"/>
              </a:rPr>
              <a:t>Allowable, allocable, reasonable, and necessary</a:t>
            </a:r>
          </a:p>
          <a:p>
            <a:r>
              <a:rPr lang="en-US">
                <a:cs typeface="Calibri"/>
              </a:rPr>
              <a:t>Federal funds (144 funding) cannot be used to meet cost share commitments</a:t>
            </a:r>
          </a:p>
          <a:p>
            <a:r>
              <a:rPr lang="en-US">
                <a:cs typeface="Calibri"/>
              </a:rPr>
              <a:t>Included in the approved budget unless not required</a:t>
            </a:r>
          </a:p>
          <a:p>
            <a:r>
              <a:rPr lang="en-US">
                <a:cs typeface="Calibri"/>
              </a:rPr>
              <a:t>Voluntary uncommitted cost share should not be included in research base for indirect cost rate calculations</a:t>
            </a:r>
          </a:p>
        </p:txBody>
      </p:sp>
      <p:sp>
        <p:nvSpPr>
          <p:cNvPr id="4" name="Slide Number Placeholder 3">
            <a:extLst>
              <a:ext uri="{FF2B5EF4-FFF2-40B4-BE49-F238E27FC236}">
                <a16:creationId xmlns:a16="http://schemas.microsoft.com/office/drawing/2014/main" id="{102285C9-875F-2FC9-4AF9-01643BF5F825}"/>
              </a:ext>
            </a:extLst>
          </p:cNvPr>
          <p:cNvSpPr>
            <a:spLocks noGrp="1"/>
          </p:cNvSpPr>
          <p:nvPr>
            <p:ph type="sldNum" sz="quarter" idx="4"/>
          </p:nvPr>
        </p:nvSpPr>
        <p:spPr/>
        <p:txBody>
          <a:bodyPr/>
          <a:lstStyle/>
          <a:p>
            <a:fld id="{6FF4E196-A010-480C-A078-61D4EF757EA8}" type="slidenum">
              <a:rPr lang="en-US" smtClean="0"/>
              <a:t>9</a:t>
            </a:fld>
            <a:endParaRPr lang="en-US"/>
          </a:p>
        </p:txBody>
      </p:sp>
    </p:spTree>
    <p:extLst>
      <p:ext uri="{BB962C8B-B14F-4D97-AF65-F5344CB8AC3E}">
        <p14:creationId xmlns:p14="http://schemas.microsoft.com/office/powerpoint/2010/main" val="2387276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49</Slides>
  <Notes>49</Notes>
  <HiddenSlides>0</HiddenSlide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Custom Design</vt:lpstr>
      <vt:lpstr>PowerPoint Presentation</vt:lpstr>
      <vt:lpstr>Common Cost Share Pitfalls</vt:lpstr>
      <vt:lpstr>Poll</vt:lpstr>
      <vt:lpstr>Session Overview</vt:lpstr>
      <vt:lpstr>Cost Share 101</vt:lpstr>
      <vt:lpstr>Introducing Cost Share</vt:lpstr>
      <vt:lpstr>Introducing Cost Share: Types</vt:lpstr>
      <vt:lpstr>Introducing Cost Share: Sources</vt:lpstr>
      <vt:lpstr>Introducing Cost Share: 2 CFR 200.306</vt:lpstr>
      <vt:lpstr>Scenario</vt:lpstr>
      <vt:lpstr>“Don’t do it!”</vt:lpstr>
      <vt:lpstr>Risks of Non-Compliance</vt:lpstr>
      <vt:lpstr>Keys to Success </vt:lpstr>
      <vt:lpstr>Cost Share Pitfalls</vt:lpstr>
      <vt:lpstr>Cost Share Pitfalls</vt:lpstr>
      <vt:lpstr>Cost Share Pitfalls at Time of Proposal</vt:lpstr>
      <vt:lpstr>Cost Share Pitfalls at Time of Proposal</vt:lpstr>
      <vt:lpstr>Scenario</vt:lpstr>
      <vt:lpstr>Cost Share Pitfalls</vt:lpstr>
      <vt:lpstr>Avoid An Award Set Up Pitfall</vt:lpstr>
      <vt:lpstr>Cost Share Pitfall: Award Agreement</vt:lpstr>
      <vt:lpstr>Cost Share Pitfall: Special Term  - Cost Share Thresholds</vt:lpstr>
      <vt:lpstr>Recipient Invoicing Cost Share Percentage</vt:lpstr>
      <vt:lpstr>Scenario</vt:lpstr>
      <vt:lpstr>Cost Share Pitfalls </vt:lpstr>
      <vt:lpstr>Mechanics of Cost Share – Payroll Schedules </vt:lpstr>
      <vt:lpstr>Mechanics of Cost Share – Payroll Schedules </vt:lpstr>
      <vt:lpstr>Cost Share Percentage Pitfall Personified</vt:lpstr>
      <vt:lpstr>Avoid a Common 9-month Payroll Cost Share Problem</vt:lpstr>
      <vt:lpstr>9-month Payroll Cost Share: Bad and Good</vt:lpstr>
      <vt:lpstr>9-month Payroll Cost Share – Good Example</vt:lpstr>
      <vt:lpstr>Monitor Payroll Cost Share to Avoid Errors</vt:lpstr>
      <vt:lpstr>Distribution Status Definitions</vt:lpstr>
      <vt:lpstr>Cost Share Pitfalls during the Life of the Award: Payroll Schedule Changes and Reporting</vt:lpstr>
      <vt:lpstr>Effort and Payroll Cost Share – Avoid Snags</vt:lpstr>
      <vt:lpstr>Tips for Fixing Payroll Cost Share</vt:lpstr>
      <vt:lpstr>Fixing Payroll Cost Share Problems?</vt:lpstr>
      <vt:lpstr>AVOID REWORK – Use the Instructions!</vt:lpstr>
      <vt:lpstr>Non-Payroll Cost Share: Overview</vt:lpstr>
      <vt:lpstr>Non-Payroll Cost Share Concerns</vt:lpstr>
      <vt:lpstr>Non-Payroll Cost Share Concerns - Shortfalls</vt:lpstr>
      <vt:lpstr>Cost Share Pitfall: Third-Party Cost Share</vt:lpstr>
      <vt:lpstr>WISER Cost Share Tab</vt:lpstr>
      <vt:lpstr>Scenario</vt:lpstr>
      <vt:lpstr>Cost Share Pitfalls</vt:lpstr>
      <vt:lpstr>Cost Share Pitfalls at the End of an Award</vt:lpstr>
      <vt:lpstr>Cost Share Tools &amp; Resources</vt:lpstr>
      <vt:lpstr>Looking ahead to Workday – Progress &amp; Pitfalls</vt:lpstr>
      <vt:lpstr>Questions?</vt:lpstr>
    </vt:vector>
  </TitlesOfParts>
  <Company>UW-Madison - Research and Sponsored Programs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Hebl</dc:creator>
  <cp:revision>17</cp:revision>
  <dcterms:created xsi:type="dcterms:W3CDTF">2017-07-11T15:13:22Z</dcterms:created>
  <dcterms:modified xsi:type="dcterms:W3CDTF">2024-11-06T22:54:24Z</dcterms:modified>
</cp:coreProperties>
</file>